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2"/>
  </p:notesMasterIdLst>
  <p:sldIdLst>
    <p:sldId id="305" r:id="rId2"/>
    <p:sldId id="392" r:id="rId3"/>
    <p:sldId id="383" r:id="rId4"/>
    <p:sldId id="384" r:id="rId5"/>
    <p:sldId id="385" r:id="rId6"/>
    <p:sldId id="386" r:id="rId7"/>
    <p:sldId id="387" r:id="rId8"/>
    <p:sldId id="388" r:id="rId9"/>
    <p:sldId id="389" r:id="rId10"/>
    <p:sldId id="390" r:id="rId11"/>
    <p:sldId id="391" r:id="rId12"/>
    <p:sldId id="332" r:id="rId13"/>
    <p:sldId id="379" r:id="rId14"/>
    <p:sldId id="377" r:id="rId15"/>
    <p:sldId id="348" r:id="rId16"/>
    <p:sldId id="350" r:id="rId17"/>
    <p:sldId id="327" r:id="rId18"/>
    <p:sldId id="323" r:id="rId19"/>
    <p:sldId id="331" r:id="rId20"/>
    <p:sldId id="363" r:id="rId21"/>
    <p:sldId id="325" r:id="rId22"/>
    <p:sldId id="367" r:id="rId23"/>
    <p:sldId id="354" r:id="rId24"/>
    <p:sldId id="359" r:id="rId25"/>
    <p:sldId id="371" r:id="rId26"/>
    <p:sldId id="370" r:id="rId27"/>
    <p:sldId id="362" r:id="rId28"/>
    <p:sldId id="353" r:id="rId29"/>
    <p:sldId id="360" r:id="rId30"/>
    <p:sldId id="338" r:id="rId31"/>
    <p:sldId id="376" r:id="rId32"/>
    <p:sldId id="334" r:id="rId33"/>
    <p:sldId id="336" r:id="rId34"/>
    <p:sldId id="346" r:id="rId35"/>
    <p:sldId id="364" r:id="rId36"/>
    <p:sldId id="365" r:id="rId37"/>
    <p:sldId id="382" r:id="rId38"/>
    <p:sldId id="358" r:id="rId39"/>
    <p:sldId id="375" r:id="rId40"/>
    <p:sldId id="394" r:id="rId41"/>
  </p:sldIdLst>
  <p:sldSz cx="9144000" cy="6858000" type="screen4x3"/>
  <p:notesSz cx="6797675" cy="987266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FF6600"/>
    <a:srgbClr val="1C1C1C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56" autoAdjust="0"/>
    <p:restoredTop sz="94660"/>
  </p:normalViewPr>
  <p:slideViewPr>
    <p:cSldViewPr>
      <p:cViewPr varScale="1">
        <p:scale>
          <a:sx n="65" d="100"/>
          <a:sy n="65" d="100"/>
        </p:scale>
        <p:origin x="-78" y="-5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253" tIns="47627" rIns="95253" bIns="47627" numCol="1" anchor="t" anchorCtr="0" compatLnSpc="1">
            <a:prstTxWarp prst="textNoShape">
              <a:avLst/>
            </a:prstTxWarp>
          </a:bodyPr>
          <a:lstStyle>
            <a:lvl1pPr defTabSz="952502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481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253" tIns="47627" rIns="95253" bIns="47627" numCol="1" anchor="t" anchorCtr="0" compatLnSpc="1">
            <a:prstTxWarp prst="textNoShape">
              <a:avLst/>
            </a:prstTxWarp>
          </a:bodyPr>
          <a:lstStyle>
            <a:lvl1pPr algn="r" defTabSz="952502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0275" y="738188"/>
            <a:ext cx="4937125" cy="37036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689475"/>
            <a:ext cx="5438775" cy="444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253" tIns="47627" rIns="95253" bIns="4762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7363"/>
            <a:ext cx="2946400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253" tIns="47627" rIns="95253" bIns="47627" numCol="1" anchor="b" anchorCtr="0" compatLnSpc="1">
            <a:prstTxWarp prst="textNoShape">
              <a:avLst/>
            </a:prstTxWarp>
          </a:bodyPr>
          <a:lstStyle>
            <a:lvl1pPr defTabSz="952502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377363"/>
            <a:ext cx="2944813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253" tIns="47627" rIns="95253" bIns="47627" numCol="1" anchor="b" anchorCtr="0" compatLnSpc="1">
            <a:prstTxWarp prst="textNoShape">
              <a:avLst/>
            </a:prstTxWarp>
          </a:bodyPr>
          <a:lstStyle>
            <a:lvl1pPr algn="r" defTabSz="95250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A60F3EE-40FC-4110-864D-70FA4D024C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Arial" charset="0"/>
        <a:cs typeface="Arial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Arial" charset="0"/>
        <a:cs typeface="Arial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Arial" charset="0"/>
        <a:cs typeface="Arial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Arial" charset="0"/>
        <a:cs typeface="Arial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Arial" charset="0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667DAF-0C02-474F-8DE8-4C2D489F8E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2D06A6-67F3-4C97-BCEC-9FBE8858D3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17CD2E-C2C1-4731-A866-955043442A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AE6384-5753-444D-B759-0360519547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B7ED2D-C6F2-44F1-A8C1-EE11E9E8C4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FFD9C4-BC77-423B-8AF1-9B7512B3AE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4A312-D702-4541-8F37-158CADF72C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9A8965-E913-49B4-B1FF-613304FD91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E20886-EC77-4A06-91E9-699E682F25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B3E76B-61F6-48DA-A157-40DB4C7E64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779A43-8912-4D05-9830-0F8395AA12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74484C7-3720-42A0-80E4-626442B27A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Arial" charset="0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Arial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Arial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Arial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Arial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Arial" charset="0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Arial" charset="0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Arial" charset="0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Arial" charset="0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Arial" charset="0"/>
          <a:cs typeface="Arial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estandart.ru/" TargetMode="External"/><Relationship Id="rId2" Type="http://schemas.openxmlformats.org/officeDocument/2006/relationships/hyperlink" Target="http://www.adsweets.ru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hyperlink" Target="mailto:zapros@nestandart.ru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dsweets.ru/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zapros@nestandart.ru" TargetMode="External"/><Relationship Id="rId4" Type="http://schemas.openxmlformats.org/officeDocument/2006/relationships/hyperlink" Target="http://www.nestandart.ru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hyperlink" Target="mailto:zapros@nestandart.ru" TargetMode="Externa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hyperlink" Target="http://www.nestandart.ru/" TargetMode="External"/><Relationship Id="rId5" Type="http://schemas.openxmlformats.org/officeDocument/2006/relationships/hyperlink" Target="http://www.adsweets.ru/" TargetMode="Externa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dsweets.ru/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zapros@nestandart.ru" TargetMode="External"/><Relationship Id="rId4" Type="http://schemas.openxmlformats.org/officeDocument/2006/relationships/hyperlink" Target="http://www.nestandart.ru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dsweets.ru/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zapros@nestandart.ru" TargetMode="External"/><Relationship Id="rId4" Type="http://schemas.openxmlformats.org/officeDocument/2006/relationships/hyperlink" Target="http://www.nestandart.ru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hyperlink" Target="mailto:zapros@nestandart.ru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nestandart.ru/" TargetMode="External"/><Relationship Id="rId5" Type="http://schemas.openxmlformats.org/officeDocument/2006/relationships/hyperlink" Target="http://www.adsweets.ru/" TargetMode="Externa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hyperlink" Target="mailto:zapros@nestandart.ru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nestandart.ru/" TargetMode="External"/><Relationship Id="rId5" Type="http://schemas.openxmlformats.org/officeDocument/2006/relationships/hyperlink" Target="http://www.adsweets.ru/" TargetMode="Externa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hyperlink" Target="mailto:zapros@nestandart.ru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nestandart.ru/" TargetMode="External"/><Relationship Id="rId5" Type="http://schemas.openxmlformats.org/officeDocument/2006/relationships/hyperlink" Target="http://www.adsweets.ru/" TargetMode="Externa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zapros@nestandart.ru" TargetMode="External"/><Relationship Id="rId5" Type="http://schemas.openxmlformats.org/officeDocument/2006/relationships/hyperlink" Target="http://www.nestandart.ru/" TargetMode="External"/><Relationship Id="rId4" Type="http://schemas.openxmlformats.org/officeDocument/2006/relationships/hyperlink" Target="http://www.adsweets.ru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hyperlink" Target="mailto:zapros@nestandart.ru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nestandart.ru/" TargetMode="External"/><Relationship Id="rId5" Type="http://schemas.openxmlformats.org/officeDocument/2006/relationships/hyperlink" Target="http://www.adsweets.ru/" TargetMode="Externa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zapros@nestandart.ru" TargetMode="External"/><Relationship Id="rId5" Type="http://schemas.openxmlformats.org/officeDocument/2006/relationships/hyperlink" Target="http://www.nestandart.ru/" TargetMode="External"/><Relationship Id="rId4" Type="http://schemas.openxmlformats.org/officeDocument/2006/relationships/hyperlink" Target="http://www.adsweets.ru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estandart.ru/" TargetMode="External"/><Relationship Id="rId2" Type="http://schemas.openxmlformats.org/officeDocument/2006/relationships/hyperlink" Target="http://www.adsweets.ru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zapros@nestandart.ru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zapros@nestandart.ru" TargetMode="External"/><Relationship Id="rId5" Type="http://schemas.openxmlformats.org/officeDocument/2006/relationships/hyperlink" Target="http://www.nestandart.ru/" TargetMode="External"/><Relationship Id="rId4" Type="http://schemas.openxmlformats.org/officeDocument/2006/relationships/hyperlink" Target="http://www.adsweets.ru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hyperlink" Target="mailto:zapros@nestandart.ru" TargetMode="Externa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nestandart.ru/" TargetMode="External"/><Relationship Id="rId5" Type="http://schemas.openxmlformats.org/officeDocument/2006/relationships/hyperlink" Target="http://www.adsweets.ru/" TargetMode="External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dsweets.ru/" TargetMode="Externa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zapros@nestandart.ru" TargetMode="External"/><Relationship Id="rId4" Type="http://schemas.openxmlformats.org/officeDocument/2006/relationships/hyperlink" Target="http://www.nestandart.ru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zapros@nestandart.ru" TargetMode="External"/><Relationship Id="rId5" Type="http://schemas.openxmlformats.org/officeDocument/2006/relationships/hyperlink" Target="http://www.nestandart.ru/" TargetMode="External"/><Relationship Id="rId4" Type="http://schemas.openxmlformats.org/officeDocument/2006/relationships/hyperlink" Target="http://www.adsweets.ru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zapros@nestandart.ru" TargetMode="External"/><Relationship Id="rId5" Type="http://schemas.openxmlformats.org/officeDocument/2006/relationships/hyperlink" Target="http://www.nestandart.ru/" TargetMode="External"/><Relationship Id="rId4" Type="http://schemas.openxmlformats.org/officeDocument/2006/relationships/hyperlink" Target="http://www.adsweets.ru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dsweets.ru/" TargetMode="Externa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zapros@nestandart.ru" TargetMode="External"/><Relationship Id="rId4" Type="http://schemas.openxmlformats.org/officeDocument/2006/relationships/hyperlink" Target="http://www.nestandart.ru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hyperlink" Target="mailto:zapros@nestandart.ru" TargetMode="Externa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nestandart.ru/" TargetMode="External"/><Relationship Id="rId5" Type="http://schemas.openxmlformats.org/officeDocument/2006/relationships/hyperlink" Target="http://www.adsweets.ru/" TargetMode="External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dsweets.ru/" TargetMode="Externa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zapros@nestandart.ru" TargetMode="External"/><Relationship Id="rId4" Type="http://schemas.openxmlformats.org/officeDocument/2006/relationships/hyperlink" Target="http://www.nestandart.ru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zapros@nestandart.ru" TargetMode="External"/><Relationship Id="rId5" Type="http://schemas.openxmlformats.org/officeDocument/2006/relationships/hyperlink" Target="http://www.nestandart.ru/" TargetMode="External"/><Relationship Id="rId4" Type="http://schemas.openxmlformats.org/officeDocument/2006/relationships/hyperlink" Target="http://www.adsweets.ru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dsweets.ru/" TargetMode="Externa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zapros@nestandart.ru" TargetMode="External"/><Relationship Id="rId4" Type="http://schemas.openxmlformats.org/officeDocument/2006/relationships/hyperlink" Target="http://www.nestandart.ru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dsweets.ru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zapros@nestandart.ru" TargetMode="External"/><Relationship Id="rId4" Type="http://schemas.openxmlformats.org/officeDocument/2006/relationships/hyperlink" Target="http://www.nestandart.ru/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hyperlink" Target="mailto:zapros@nestandart.ru" TargetMode="Externa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nestandart.ru/" TargetMode="External"/><Relationship Id="rId5" Type="http://schemas.openxmlformats.org/officeDocument/2006/relationships/hyperlink" Target="http://www.adsweets.ru/" TargetMode="External"/><Relationship Id="rId4" Type="http://schemas.openxmlformats.org/officeDocument/2006/relationships/image" Target="../media/image5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hyperlink" Target="mailto:zapros@nestandart.ru" TargetMode="Externa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nestandart.ru/" TargetMode="External"/><Relationship Id="rId5" Type="http://schemas.openxmlformats.org/officeDocument/2006/relationships/hyperlink" Target="http://www.adsweets.ru/" TargetMode="External"/><Relationship Id="rId4" Type="http://schemas.openxmlformats.org/officeDocument/2006/relationships/image" Target="../media/image5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dsweets.ru/" TargetMode="Externa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zapros@nestandart.ru" TargetMode="External"/><Relationship Id="rId4" Type="http://schemas.openxmlformats.org/officeDocument/2006/relationships/hyperlink" Target="http://www.nestandart.ru/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hyperlink" Target="mailto:zapros@nestandart.ru" TargetMode="Externa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nestandart.ru/" TargetMode="External"/><Relationship Id="rId5" Type="http://schemas.openxmlformats.org/officeDocument/2006/relationships/hyperlink" Target="http://www.adsweets.ru/" TargetMode="External"/><Relationship Id="rId4" Type="http://schemas.openxmlformats.org/officeDocument/2006/relationships/image" Target="../media/image5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zapros@nestandart.ru" TargetMode="External"/><Relationship Id="rId5" Type="http://schemas.openxmlformats.org/officeDocument/2006/relationships/hyperlink" Target="http://www.nestandart.ru/" TargetMode="External"/><Relationship Id="rId4" Type="http://schemas.openxmlformats.org/officeDocument/2006/relationships/hyperlink" Target="http://www.adsweets.ru/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zapros@nestandart.ru" TargetMode="External"/><Relationship Id="rId5" Type="http://schemas.openxmlformats.org/officeDocument/2006/relationships/hyperlink" Target="http://www.nestandart.ru/" TargetMode="External"/><Relationship Id="rId4" Type="http://schemas.openxmlformats.org/officeDocument/2006/relationships/hyperlink" Target="http://www.adsweets.ru/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hyperlink" Target="mailto:zapros@nestandart.ru" TargetMode="External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nestandart.ru/" TargetMode="External"/><Relationship Id="rId5" Type="http://schemas.openxmlformats.org/officeDocument/2006/relationships/hyperlink" Target="http://www.adsweets.ru/" TargetMode="External"/><Relationship Id="rId4" Type="http://schemas.openxmlformats.org/officeDocument/2006/relationships/image" Target="../media/image64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dsweets.ru/" TargetMode="External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10" Type="http://schemas.openxmlformats.org/officeDocument/2006/relationships/hyperlink" Target="mailto:zapros@nestandart.ru" TargetMode="External"/><Relationship Id="rId4" Type="http://schemas.openxmlformats.org/officeDocument/2006/relationships/image" Target="../media/image67.jpeg"/><Relationship Id="rId9" Type="http://schemas.openxmlformats.org/officeDocument/2006/relationships/hyperlink" Target="http://www.nestandart.ru/" TargetMode="Externa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dsweets.ru/" TargetMode="External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png"/><Relationship Id="rId10" Type="http://schemas.openxmlformats.org/officeDocument/2006/relationships/hyperlink" Target="mailto:zapros@nestandart.ru" TargetMode="External"/><Relationship Id="rId4" Type="http://schemas.openxmlformats.org/officeDocument/2006/relationships/image" Target="../media/image73.png"/><Relationship Id="rId9" Type="http://schemas.openxmlformats.org/officeDocument/2006/relationships/hyperlink" Target="http://www.nestandart.ru/" TargetMode="Externa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dsweets.ru/" TargetMode="External"/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jpeg"/><Relationship Id="rId10" Type="http://schemas.openxmlformats.org/officeDocument/2006/relationships/hyperlink" Target="mailto:zapros@nestandart.ru" TargetMode="External"/><Relationship Id="rId4" Type="http://schemas.openxmlformats.org/officeDocument/2006/relationships/image" Target="../media/image79.jpeg"/><Relationship Id="rId9" Type="http://schemas.openxmlformats.org/officeDocument/2006/relationships/hyperlink" Target="http://www.nestandart.ru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dsweets.ru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zapros@nestandart.ru" TargetMode="External"/><Relationship Id="rId4" Type="http://schemas.openxmlformats.org/officeDocument/2006/relationships/hyperlink" Target="http://www.nestandart.ru/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mailto:zapros@nestandart.ru" TargetMode="External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instagram.com/vkusno.adsweets" TargetMode="External"/><Relationship Id="rId5" Type="http://schemas.openxmlformats.org/officeDocument/2006/relationships/hyperlink" Target="http://www.nestandart.ru/" TargetMode="External"/><Relationship Id="rId4" Type="http://schemas.openxmlformats.org/officeDocument/2006/relationships/hyperlink" Target="http://www.adsweets.ru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dsweets.ru/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zapros@nestandart.ru" TargetMode="External"/><Relationship Id="rId4" Type="http://schemas.openxmlformats.org/officeDocument/2006/relationships/hyperlink" Target="http://www.nestandart.ru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dsweets.ru/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zapros@nestandart.ru" TargetMode="External"/><Relationship Id="rId4" Type="http://schemas.openxmlformats.org/officeDocument/2006/relationships/hyperlink" Target="http://www.nestandart.ru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dsweets.ru/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zapros@nestandart.ru" TargetMode="External"/><Relationship Id="rId4" Type="http://schemas.openxmlformats.org/officeDocument/2006/relationships/hyperlink" Target="http://www.nestandart.ru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dsweets.ru/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zapros@nestandart.ru" TargetMode="External"/><Relationship Id="rId4" Type="http://schemas.openxmlformats.org/officeDocument/2006/relationships/hyperlink" Target="http://www.nestandart.ru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dsweets.ru/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zapros@nestandart.ru" TargetMode="External"/><Relationship Id="rId4" Type="http://schemas.openxmlformats.org/officeDocument/2006/relationships/hyperlink" Target="http://www.nestandart.ru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7" name="Группа 1"/>
          <p:cNvGrpSpPr>
            <a:grpSpLocks/>
          </p:cNvGrpSpPr>
          <p:nvPr/>
        </p:nvGrpSpPr>
        <p:grpSpPr bwMode="auto">
          <a:xfrm>
            <a:off x="0" y="6592888"/>
            <a:ext cx="8918575" cy="265112"/>
            <a:chOff x="81996" y="6513791"/>
            <a:chExt cx="8918819" cy="264262"/>
          </a:xfrm>
        </p:grpSpPr>
        <p:cxnSp>
          <p:nvCxnSpPr>
            <p:cNvPr id="11" name="Прямая соединительная линия 10"/>
            <p:cNvCxnSpPr/>
            <p:nvPr/>
          </p:nvCxnSpPr>
          <p:spPr>
            <a:xfrm>
              <a:off x="81996" y="6513791"/>
              <a:ext cx="8891831" cy="0"/>
            </a:xfrm>
            <a:prstGeom prst="line">
              <a:avLst/>
            </a:prstGeom>
            <a:ln w="3175"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341" name="TextBox 11"/>
            <p:cNvSpPr txBox="1">
              <a:spLocks noChangeArrowheads="1"/>
            </p:cNvSpPr>
            <p:nvPr/>
          </p:nvSpPr>
          <p:spPr bwMode="auto">
            <a:xfrm>
              <a:off x="108985" y="6551769"/>
              <a:ext cx="8891830" cy="226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20000"/>
                </a:spcBef>
                <a:buFont typeface="Arial" charset="0"/>
                <a:buNone/>
              </a:pPr>
              <a:r>
                <a:rPr lang="ru-RU" sz="1100" i="1">
                  <a:solidFill>
                    <a:schemeClr val="bg2"/>
                  </a:solidFill>
                  <a:hlinkClick r:id="rId2"/>
                </a:rPr>
                <a:t>adsweets.ru</a:t>
              </a:r>
              <a:r>
                <a:rPr lang="ru-RU" sz="1100" i="1">
                  <a:solidFill>
                    <a:schemeClr val="bg2"/>
                  </a:solidFill>
                </a:rPr>
                <a:t> - Рекламные Вкусности, </a:t>
              </a:r>
              <a:r>
                <a:rPr lang="ru-RU" sz="1100" i="1">
                  <a:solidFill>
                    <a:schemeClr val="bg2"/>
                  </a:solidFill>
                  <a:hlinkClick r:id="rId3"/>
                </a:rPr>
                <a:t>nestandart.ru</a:t>
              </a:r>
              <a:r>
                <a:rPr lang="ru-RU" sz="1100" i="1">
                  <a:solidFill>
                    <a:schemeClr val="bg2"/>
                  </a:solidFill>
                </a:rPr>
                <a:t> - Студия Нестандартной рекламы  7.495.782.20.90  </a:t>
              </a:r>
              <a:r>
                <a:rPr lang="ru-RU" sz="1100" i="1">
                  <a:solidFill>
                    <a:schemeClr val="bg2"/>
                  </a:solidFill>
                  <a:hlinkClick r:id="rId4"/>
                </a:rPr>
                <a:t>zapros@nestandart.ru</a:t>
              </a:r>
              <a:endParaRPr lang="ru-RU" sz="1100" i="1">
                <a:solidFill>
                  <a:schemeClr val="bg2"/>
                </a:solidFill>
              </a:endParaRPr>
            </a:p>
          </p:txBody>
        </p:sp>
      </p:grpSp>
      <p:sp>
        <p:nvSpPr>
          <p:cNvPr id="14338" name="TextBox 2"/>
          <p:cNvSpPr txBox="1">
            <a:spLocks noChangeArrowheads="1"/>
          </p:cNvSpPr>
          <p:nvPr/>
        </p:nvSpPr>
        <p:spPr bwMode="auto">
          <a:xfrm>
            <a:off x="1187450" y="4868863"/>
            <a:ext cx="70294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800"/>
              <a:t>Коллекция корпоративных подарков с алкогольными напитками</a:t>
            </a:r>
          </a:p>
          <a:p>
            <a:pPr algn="ctr"/>
            <a:r>
              <a:rPr lang="ru-RU" sz="3600"/>
              <a:t>2018</a:t>
            </a:r>
          </a:p>
        </p:txBody>
      </p:sp>
      <p:pic>
        <p:nvPicPr>
          <p:cNvPr id="14339" name="Picture 7" descr="adsweets-logo-70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63713" y="692150"/>
            <a:ext cx="5761037" cy="338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-3175"/>
            <a:ext cx="8496300" cy="645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4" name="TextBox 4"/>
          <p:cNvSpPr txBox="1">
            <a:spLocks noChangeArrowheads="1"/>
          </p:cNvSpPr>
          <p:nvPr/>
        </p:nvSpPr>
        <p:spPr bwMode="auto">
          <a:xfrm>
            <a:off x="6580188" y="1744663"/>
            <a:ext cx="2455862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solidFill>
                  <a:srgbClr val="404040"/>
                </a:solidFill>
                <a:ea typeface="Helvetica Light"/>
                <a:cs typeface="Helvetica Light"/>
              </a:rPr>
              <a:t>от</a:t>
            </a:r>
            <a:r>
              <a:rPr lang="ru-RU" sz="3000" b="1">
                <a:solidFill>
                  <a:srgbClr val="404040"/>
                </a:solidFill>
                <a:ea typeface="Helvetica Light"/>
                <a:cs typeface="Helvetica Light"/>
              </a:rPr>
              <a:t> 9 073.50</a:t>
            </a:r>
          </a:p>
          <a:p>
            <a:endParaRPr lang="en-US" sz="600" b="1">
              <a:solidFill>
                <a:srgbClr val="404040"/>
              </a:solidFill>
              <a:latin typeface="Helvetica Light"/>
              <a:ea typeface="Helvetica Light"/>
              <a:cs typeface="Helvetica Light"/>
            </a:endParaRPr>
          </a:p>
          <a:p>
            <a:r>
              <a:rPr lang="ru-RU" sz="1100">
                <a:solidFill>
                  <a:srgbClr val="404040"/>
                </a:solidFill>
                <a:latin typeface="Helvetica Light"/>
                <a:ea typeface="Helvetica Light"/>
                <a:cs typeface="Helvetica Light"/>
              </a:rPr>
              <a:t>В зависимости от наполнения</a:t>
            </a:r>
            <a:endParaRPr lang="en-US" sz="1100">
              <a:solidFill>
                <a:srgbClr val="404040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63713" y="2084388"/>
            <a:ext cx="1466850" cy="2460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Водка 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Beluga Hunting</a:t>
            </a:r>
            <a:endParaRPr lang="ru-RU" sz="1000" dirty="0">
              <a:solidFill>
                <a:schemeClr val="tx1">
                  <a:lumMod val="75000"/>
                  <a:lumOff val="25000"/>
                </a:schemeClr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63713" y="1300163"/>
            <a:ext cx="2309812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Подарочная упаковка с персонализацией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659563" y="5876925"/>
            <a:ext cx="3384550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Деликатесы из дичи</a:t>
            </a:r>
          </a:p>
        </p:txBody>
      </p:sp>
      <p:sp>
        <p:nvSpPr>
          <p:cNvPr id="23558" name="TextBox 18"/>
          <p:cNvSpPr txBox="1">
            <a:spLocks noChangeArrowheads="1"/>
          </p:cNvSpPr>
          <p:nvPr/>
        </p:nvSpPr>
        <p:spPr bwMode="auto">
          <a:xfrm>
            <a:off x="152400" y="212725"/>
            <a:ext cx="2979738" cy="584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>
                <a:solidFill>
                  <a:srgbClr val="FF0000"/>
                </a:solidFill>
              </a:rPr>
              <a:t>Специальное предложение </a:t>
            </a:r>
          </a:p>
          <a:p>
            <a:pPr algn="ctr"/>
            <a:r>
              <a:rPr lang="ru-RU" sz="1600" b="1">
                <a:solidFill>
                  <a:srgbClr val="FF0000"/>
                </a:solidFill>
              </a:rPr>
              <a:t>к 23 февраля</a:t>
            </a:r>
          </a:p>
        </p:txBody>
      </p:sp>
      <p:sp>
        <p:nvSpPr>
          <p:cNvPr id="23559" name="TextBox 19"/>
          <p:cNvSpPr txBox="1">
            <a:spLocks noChangeArrowheads="1"/>
          </p:cNvSpPr>
          <p:nvPr/>
        </p:nvSpPr>
        <p:spPr bwMode="auto">
          <a:xfrm>
            <a:off x="6408738" y="1300163"/>
            <a:ext cx="1943100" cy="34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/>
              <a:t>Охотничий сет</a:t>
            </a:r>
          </a:p>
        </p:txBody>
      </p:sp>
      <p:grpSp>
        <p:nvGrpSpPr>
          <p:cNvPr id="23560" name="Группа 1"/>
          <p:cNvGrpSpPr>
            <a:grpSpLocks/>
          </p:cNvGrpSpPr>
          <p:nvPr/>
        </p:nvGrpSpPr>
        <p:grpSpPr bwMode="auto">
          <a:xfrm>
            <a:off x="0" y="6592888"/>
            <a:ext cx="8918575" cy="265112"/>
            <a:chOff x="81996" y="6513791"/>
            <a:chExt cx="8918819" cy="264262"/>
          </a:xfrm>
        </p:grpSpPr>
        <p:cxnSp>
          <p:nvCxnSpPr>
            <p:cNvPr id="2" name="Прямая соединительная линия 10"/>
            <p:cNvCxnSpPr/>
            <p:nvPr/>
          </p:nvCxnSpPr>
          <p:spPr>
            <a:xfrm>
              <a:off x="81996" y="6513791"/>
              <a:ext cx="8891831" cy="0"/>
            </a:xfrm>
            <a:prstGeom prst="line">
              <a:avLst/>
            </a:prstGeom>
            <a:ln w="3175"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562" name="TextBox 11"/>
            <p:cNvSpPr txBox="1">
              <a:spLocks noChangeArrowheads="1"/>
            </p:cNvSpPr>
            <p:nvPr/>
          </p:nvSpPr>
          <p:spPr bwMode="auto">
            <a:xfrm>
              <a:off x="108985" y="6551769"/>
              <a:ext cx="8891830" cy="226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20000"/>
                </a:spcBef>
                <a:buFont typeface="Arial" charset="0"/>
                <a:buNone/>
              </a:pPr>
              <a:r>
                <a:rPr lang="ru-RU" sz="1100" i="1">
                  <a:solidFill>
                    <a:schemeClr val="bg2"/>
                  </a:solidFill>
                  <a:hlinkClick r:id="rId3"/>
                </a:rPr>
                <a:t>adsweets.ru</a:t>
              </a:r>
              <a:r>
                <a:rPr lang="ru-RU" sz="1100" i="1">
                  <a:solidFill>
                    <a:schemeClr val="bg2"/>
                  </a:solidFill>
                </a:rPr>
                <a:t> - Рекламные Вкусности, </a:t>
              </a:r>
              <a:r>
                <a:rPr lang="ru-RU" sz="1100" i="1">
                  <a:solidFill>
                    <a:schemeClr val="bg2"/>
                  </a:solidFill>
                  <a:hlinkClick r:id="rId4"/>
                </a:rPr>
                <a:t>nestandart.ru</a:t>
              </a:r>
              <a:r>
                <a:rPr lang="ru-RU" sz="1100" i="1">
                  <a:solidFill>
                    <a:schemeClr val="bg2"/>
                  </a:solidFill>
                </a:rPr>
                <a:t> - Студия Нестандартной рекламы  7.495.782.20.90  </a:t>
              </a:r>
              <a:r>
                <a:rPr lang="ru-RU" sz="1100" i="1">
                  <a:solidFill>
                    <a:schemeClr val="bg2"/>
                  </a:solidFill>
                  <a:hlinkClick r:id="rId5"/>
                </a:rPr>
                <a:t>zapros@nestandart.ru</a:t>
              </a:r>
              <a:endParaRPr lang="ru-RU" sz="1100" i="1">
                <a:solidFill>
                  <a:schemeClr val="bg2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04813"/>
            <a:ext cx="6784975" cy="615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Рисунок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5963" y="1700213"/>
            <a:ext cx="3311525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TextBox 4"/>
          <p:cNvSpPr txBox="1">
            <a:spLocks noChangeArrowheads="1"/>
          </p:cNvSpPr>
          <p:nvPr/>
        </p:nvSpPr>
        <p:spPr bwMode="auto">
          <a:xfrm>
            <a:off x="6300788" y="1557338"/>
            <a:ext cx="266382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solidFill>
                  <a:srgbClr val="404040"/>
                </a:solidFill>
              </a:rPr>
              <a:t>от</a:t>
            </a:r>
            <a:r>
              <a:rPr lang="ru-RU" sz="1400"/>
              <a:t> </a:t>
            </a:r>
            <a:r>
              <a:rPr lang="ru-RU" sz="3000" b="1">
                <a:solidFill>
                  <a:srgbClr val="404040"/>
                </a:solidFill>
                <a:ea typeface="Helvetica Light"/>
                <a:cs typeface="Helvetica Light"/>
              </a:rPr>
              <a:t>13 788.50</a:t>
            </a:r>
            <a:endParaRPr lang="en-US" sz="3000" b="1">
              <a:solidFill>
                <a:srgbClr val="404040"/>
              </a:solidFill>
              <a:ea typeface="Helvetica Light"/>
              <a:cs typeface="Helvetica Ligh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20838" y="2327275"/>
            <a:ext cx="2522537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Водка Царская 500 мл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71775" y="3500438"/>
            <a:ext cx="1727200" cy="1158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Графин 0,5л ручной работы с 4 рюмками, которые располагаются внутри изолированной от напитка капсулы и извлекаются из дна графина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98425" y="6027738"/>
            <a:ext cx="17399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Подарочная упаковка с полноцветной печатью</a:t>
            </a:r>
          </a:p>
        </p:txBody>
      </p:sp>
      <p:sp>
        <p:nvSpPr>
          <p:cNvPr id="24584" name="TextBox 10"/>
          <p:cNvSpPr txBox="1">
            <a:spLocks noChangeArrowheads="1"/>
          </p:cNvSpPr>
          <p:nvPr/>
        </p:nvSpPr>
        <p:spPr bwMode="auto">
          <a:xfrm>
            <a:off x="3059113" y="1038225"/>
            <a:ext cx="252095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solidFill>
                  <a:srgbClr val="404040"/>
                </a:solidFill>
              </a:rPr>
              <a:t>от</a:t>
            </a:r>
            <a:r>
              <a:rPr lang="ru-RU" sz="1400"/>
              <a:t> </a:t>
            </a:r>
            <a:r>
              <a:rPr lang="ru-RU" sz="3000" b="1">
                <a:solidFill>
                  <a:srgbClr val="404040"/>
                </a:solidFill>
                <a:ea typeface="Helvetica Light"/>
                <a:cs typeface="Helvetica Light"/>
              </a:rPr>
              <a:t>11 488.50</a:t>
            </a:r>
            <a:endParaRPr lang="en-US" sz="3000" b="1">
              <a:solidFill>
                <a:srgbClr val="404040"/>
              </a:solidFill>
              <a:ea typeface="Helvetica Light"/>
              <a:cs typeface="Helvetica Ligh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18225" y="6153150"/>
            <a:ext cx="2524125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Коньяк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Tiffon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 Fine</a:t>
            </a: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 (Франция) 500 мл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045075" y="4127500"/>
            <a:ext cx="1076325" cy="1477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Бутылка ручной работы с полостью для сигары внутри (кубинская сигара включена в стоимость)</a:t>
            </a:r>
          </a:p>
        </p:txBody>
      </p:sp>
      <p:sp>
        <p:nvSpPr>
          <p:cNvPr id="24587" name="TextBox 21"/>
          <p:cNvSpPr txBox="1">
            <a:spLocks noChangeArrowheads="1"/>
          </p:cNvSpPr>
          <p:nvPr/>
        </p:nvSpPr>
        <p:spPr bwMode="auto">
          <a:xfrm>
            <a:off x="152400" y="212725"/>
            <a:ext cx="2979738" cy="584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>
                <a:solidFill>
                  <a:srgbClr val="FF0000"/>
                </a:solidFill>
              </a:rPr>
              <a:t>Специальное предложение </a:t>
            </a:r>
          </a:p>
          <a:p>
            <a:pPr algn="ctr"/>
            <a:r>
              <a:rPr lang="ru-RU" sz="1600" b="1">
                <a:solidFill>
                  <a:srgbClr val="FF0000"/>
                </a:solidFill>
              </a:rPr>
              <a:t>к 23 февраля</a:t>
            </a:r>
          </a:p>
        </p:txBody>
      </p:sp>
      <p:sp>
        <p:nvSpPr>
          <p:cNvPr id="24588" name="TextBox 22"/>
          <p:cNvSpPr txBox="1">
            <a:spLocks noChangeArrowheads="1"/>
          </p:cNvSpPr>
          <p:nvPr/>
        </p:nvSpPr>
        <p:spPr bwMode="auto">
          <a:xfrm>
            <a:off x="6929438" y="1012825"/>
            <a:ext cx="1944687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/>
              <a:t>Графин с сигарой</a:t>
            </a:r>
          </a:p>
        </p:txBody>
      </p:sp>
      <p:sp>
        <p:nvSpPr>
          <p:cNvPr id="24589" name="TextBox 23"/>
          <p:cNvSpPr txBox="1">
            <a:spLocks noChangeArrowheads="1"/>
          </p:cNvSpPr>
          <p:nvPr/>
        </p:nvSpPr>
        <p:spPr bwMode="auto">
          <a:xfrm>
            <a:off x="3130550" y="717550"/>
            <a:ext cx="25558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/>
              <a:t>Графин со стопками</a:t>
            </a:r>
          </a:p>
        </p:txBody>
      </p:sp>
      <p:grpSp>
        <p:nvGrpSpPr>
          <p:cNvPr id="24590" name="Группа 1"/>
          <p:cNvGrpSpPr>
            <a:grpSpLocks/>
          </p:cNvGrpSpPr>
          <p:nvPr/>
        </p:nvGrpSpPr>
        <p:grpSpPr bwMode="auto">
          <a:xfrm>
            <a:off x="0" y="6592888"/>
            <a:ext cx="8918575" cy="265112"/>
            <a:chOff x="81996" y="6513791"/>
            <a:chExt cx="8918819" cy="264262"/>
          </a:xfrm>
        </p:grpSpPr>
        <p:cxnSp>
          <p:nvCxnSpPr>
            <p:cNvPr id="2" name="Прямая соединительная линия 10"/>
            <p:cNvCxnSpPr/>
            <p:nvPr/>
          </p:nvCxnSpPr>
          <p:spPr>
            <a:xfrm>
              <a:off x="81996" y="6513791"/>
              <a:ext cx="8891831" cy="0"/>
            </a:xfrm>
            <a:prstGeom prst="line">
              <a:avLst/>
            </a:prstGeom>
            <a:ln w="3175"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592" name="TextBox 11"/>
            <p:cNvSpPr txBox="1">
              <a:spLocks noChangeArrowheads="1"/>
            </p:cNvSpPr>
            <p:nvPr/>
          </p:nvSpPr>
          <p:spPr bwMode="auto">
            <a:xfrm>
              <a:off x="108985" y="6551769"/>
              <a:ext cx="8891830" cy="226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20000"/>
                </a:spcBef>
                <a:buFont typeface="Arial" charset="0"/>
                <a:buNone/>
              </a:pPr>
              <a:r>
                <a:rPr lang="ru-RU" sz="1100" i="1">
                  <a:solidFill>
                    <a:schemeClr val="bg2"/>
                  </a:solidFill>
                  <a:hlinkClick r:id="rId5"/>
                </a:rPr>
                <a:t>adsweets.ru</a:t>
              </a:r>
              <a:r>
                <a:rPr lang="ru-RU" sz="1100" i="1">
                  <a:solidFill>
                    <a:schemeClr val="bg2"/>
                  </a:solidFill>
                </a:rPr>
                <a:t> - Рекламные Вкусности, </a:t>
              </a:r>
              <a:r>
                <a:rPr lang="ru-RU" sz="1100" i="1">
                  <a:solidFill>
                    <a:schemeClr val="bg2"/>
                  </a:solidFill>
                  <a:hlinkClick r:id="rId6"/>
                </a:rPr>
                <a:t>nestandart.ru</a:t>
              </a:r>
              <a:r>
                <a:rPr lang="ru-RU" sz="1100" i="1">
                  <a:solidFill>
                    <a:schemeClr val="bg2"/>
                  </a:solidFill>
                </a:rPr>
                <a:t> - Студия Нестандартной рекламы  7.495.782.20.90  </a:t>
              </a:r>
              <a:r>
                <a:rPr lang="ru-RU" sz="1100" i="1">
                  <a:solidFill>
                    <a:schemeClr val="bg2"/>
                  </a:solidFill>
                  <a:hlinkClick r:id="rId7"/>
                </a:rPr>
                <a:t>zapros@nestandart.ru</a:t>
              </a:r>
              <a:endParaRPr lang="ru-RU" sz="1100" i="1">
                <a:solidFill>
                  <a:schemeClr val="bg2"/>
                </a:solidFill>
              </a:endParaRPr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TextBox 33"/>
          <p:cNvSpPr txBox="1">
            <a:spLocks noChangeArrowheads="1"/>
          </p:cNvSpPr>
          <p:nvPr/>
        </p:nvSpPr>
        <p:spPr bwMode="auto">
          <a:xfrm>
            <a:off x="5364163" y="3213100"/>
            <a:ext cx="3643312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100"/>
          </a:p>
          <a:p>
            <a:pPr fontAlgn="b"/>
            <a:r>
              <a:rPr lang="ru-RU" sz="1100"/>
              <a:t>Другие варианты:</a:t>
            </a:r>
          </a:p>
          <a:p>
            <a:pPr fontAlgn="b"/>
            <a:endParaRPr lang="ru-RU" sz="1100"/>
          </a:p>
          <a:p>
            <a:pPr fontAlgn="b"/>
            <a:r>
              <a:rPr lang="ru-RU" sz="1100" b="1">
                <a:solidFill>
                  <a:srgbClr val="FF6600"/>
                </a:solidFill>
              </a:rPr>
              <a:t>от 3 588.-</a:t>
            </a:r>
          </a:p>
          <a:p>
            <a:pPr fontAlgn="b"/>
            <a:r>
              <a:rPr lang="ru-RU" sz="1100">
                <a:solidFill>
                  <a:srgbClr val="FF6600"/>
                </a:solidFill>
              </a:rPr>
              <a:t>Игристое вино</a:t>
            </a:r>
            <a:r>
              <a:rPr lang="en-US" sz="1100">
                <a:solidFill>
                  <a:srgbClr val="FF6600"/>
                </a:solidFill>
              </a:rPr>
              <a:t> </a:t>
            </a:r>
            <a:r>
              <a:rPr lang="ru-RU" sz="1100">
                <a:solidFill>
                  <a:srgbClr val="FF6600"/>
                </a:solidFill>
              </a:rPr>
              <a:t>Кава Мас Фи розовое брют (Испания) </a:t>
            </a:r>
          </a:p>
          <a:p>
            <a:pPr fontAlgn="b"/>
            <a:r>
              <a:rPr lang="ru-RU" sz="1100" b="1">
                <a:solidFill>
                  <a:srgbClr val="FF6600"/>
                </a:solidFill>
              </a:rPr>
              <a:t>от 3 828.- </a:t>
            </a:r>
          </a:p>
          <a:p>
            <a:pPr fontAlgn="b"/>
            <a:r>
              <a:rPr lang="ru-RU" sz="1100">
                <a:solidFill>
                  <a:srgbClr val="FF6600"/>
                </a:solidFill>
              </a:rPr>
              <a:t>Игристое вино</a:t>
            </a:r>
            <a:r>
              <a:rPr lang="en-US" sz="1100">
                <a:solidFill>
                  <a:srgbClr val="FF6600"/>
                </a:solidFill>
              </a:rPr>
              <a:t> </a:t>
            </a:r>
            <a:r>
              <a:rPr lang="ru-RU" sz="1100">
                <a:solidFill>
                  <a:srgbClr val="FF6600"/>
                </a:solidFill>
              </a:rPr>
              <a:t>Просекко Ле Контесс  брют (Италия)</a:t>
            </a:r>
            <a:endParaRPr lang="ru-RU" sz="1100"/>
          </a:p>
          <a:p>
            <a:endParaRPr lang="ru-RU" sz="1000" b="1">
              <a:solidFill>
                <a:srgbClr val="A6A6A6"/>
              </a:solidFill>
            </a:endParaRPr>
          </a:p>
          <a:p>
            <a:r>
              <a:rPr lang="ru-RU" sz="1000">
                <a:solidFill>
                  <a:srgbClr val="A6A6A6"/>
                </a:solidFill>
              </a:rPr>
              <a:t>Цена при тираже от 50 подарков.</a:t>
            </a:r>
          </a:p>
          <a:p>
            <a:r>
              <a:rPr lang="ru-RU" sz="1000">
                <a:solidFill>
                  <a:srgbClr val="A6A6A6"/>
                </a:solidFill>
              </a:rPr>
              <a:t>При тираже от 20 до 50 подарков наценка 10%</a:t>
            </a:r>
          </a:p>
          <a:p>
            <a:endParaRPr lang="ru-RU" sz="1000">
              <a:solidFill>
                <a:srgbClr val="A6A6A6"/>
              </a:solidFill>
            </a:endParaRPr>
          </a:p>
          <a:p>
            <a:endParaRPr lang="ru-RU" sz="1000"/>
          </a:p>
        </p:txBody>
      </p:sp>
      <p:sp>
        <p:nvSpPr>
          <p:cNvPr id="25603" name="TextBox 4"/>
          <p:cNvSpPr txBox="1">
            <a:spLocks noChangeArrowheads="1"/>
          </p:cNvSpPr>
          <p:nvPr/>
        </p:nvSpPr>
        <p:spPr bwMode="auto">
          <a:xfrm>
            <a:off x="5076825" y="784225"/>
            <a:ext cx="4048125" cy="207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solidFill>
                  <a:srgbClr val="404040"/>
                </a:solidFill>
              </a:rPr>
              <a:t>от</a:t>
            </a:r>
            <a:r>
              <a:rPr lang="ru-RU" sz="1400"/>
              <a:t> </a:t>
            </a:r>
            <a:r>
              <a:rPr lang="ru-RU" sz="2400" b="1"/>
              <a:t>3 468.-</a:t>
            </a:r>
            <a:endParaRPr lang="en-US" sz="2400" b="1"/>
          </a:p>
          <a:p>
            <a:endParaRPr lang="ru-RU" sz="1400" b="1"/>
          </a:p>
          <a:p>
            <a:r>
              <a:rPr lang="ru-RU" sz="1600" b="1"/>
              <a:t>Игристое вино Кава Мас Фи брют (Испания)</a:t>
            </a:r>
          </a:p>
          <a:p>
            <a:endParaRPr lang="ru-RU"/>
          </a:p>
          <a:p>
            <a:pPr>
              <a:buFont typeface="Arial" charset="0"/>
              <a:buChar char="•"/>
            </a:pPr>
            <a:r>
              <a:rPr lang="ru-RU"/>
              <a:t>декорирование с помощью пескоструйной гравировки вручную  </a:t>
            </a:r>
          </a:p>
          <a:p>
            <a:pPr>
              <a:buFont typeface="Arial" charset="0"/>
              <a:buChar char="•"/>
            </a:pPr>
            <a:r>
              <a:rPr lang="ru-RU"/>
              <a:t>Дизайнерский футляр с персонализацией</a:t>
            </a:r>
          </a:p>
          <a:p>
            <a:pPr>
              <a:buFont typeface="Arial" charset="0"/>
              <a:buChar char="•"/>
            </a:pPr>
            <a:r>
              <a:rPr lang="ru-RU"/>
              <a:t>Именной сертификат внутри футляра</a:t>
            </a:r>
          </a:p>
        </p:txBody>
      </p:sp>
      <p:sp>
        <p:nvSpPr>
          <p:cNvPr id="25604" name="TextBox 9"/>
          <p:cNvSpPr txBox="1">
            <a:spLocks noChangeArrowheads="1"/>
          </p:cNvSpPr>
          <p:nvPr/>
        </p:nvSpPr>
        <p:spPr bwMode="auto">
          <a:xfrm>
            <a:off x="112713" y="106363"/>
            <a:ext cx="56165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/>
              <a:t>Игристое вино с гравировкой в футляре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0825" y="6167438"/>
            <a:ext cx="4206875" cy="2778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  <a:t>Возможна персонализация любых тихих и игристых вин</a:t>
            </a:r>
          </a:p>
        </p:txBody>
      </p:sp>
      <p:sp>
        <p:nvSpPr>
          <p:cNvPr id="13" name="Прямоугольник 1"/>
          <p:cNvSpPr>
            <a:spLocks noChangeArrowheads="1"/>
          </p:cNvSpPr>
          <p:nvPr/>
        </p:nvSpPr>
        <p:spPr bwMode="auto">
          <a:xfrm>
            <a:off x="4932363" y="5921375"/>
            <a:ext cx="43068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Сделаем за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4-5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недель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Цены действительны до 31 марта 2018 г.</a:t>
            </a:r>
          </a:p>
        </p:txBody>
      </p:sp>
      <p:grpSp>
        <p:nvGrpSpPr>
          <p:cNvPr id="25607" name="Группа 1"/>
          <p:cNvGrpSpPr>
            <a:grpSpLocks/>
          </p:cNvGrpSpPr>
          <p:nvPr/>
        </p:nvGrpSpPr>
        <p:grpSpPr bwMode="auto">
          <a:xfrm>
            <a:off x="0" y="6592888"/>
            <a:ext cx="8918575" cy="265112"/>
            <a:chOff x="81996" y="6513791"/>
            <a:chExt cx="8918819" cy="264262"/>
          </a:xfrm>
        </p:grpSpPr>
        <p:cxnSp>
          <p:nvCxnSpPr>
            <p:cNvPr id="11" name="Прямая соединительная линия 10"/>
            <p:cNvCxnSpPr/>
            <p:nvPr/>
          </p:nvCxnSpPr>
          <p:spPr>
            <a:xfrm>
              <a:off x="81996" y="6513791"/>
              <a:ext cx="8891831" cy="0"/>
            </a:xfrm>
            <a:prstGeom prst="line">
              <a:avLst/>
            </a:prstGeom>
            <a:ln w="3175"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609" name="TextBox 11"/>
            <p:cNvSpPr txBox="1">
              <a:spLocks noChangeArrowheads="1"/>
            </p:cNvSpPr>
            <p:nvPr/>
          </p:nvSpPr>
          <p:spPr bwMode="auto">
            <a:xfrm>
              <a:off x="108985" y="6551769"/>
              <a:ext cx="8891830" cy="226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20000"/>
                </a:spcBef>
                <a:buFont typeface="Arial" charset="0"/>
                <a:buNone/>
              </a:pPr>
              <a:r>
                <a:rPr lang="ru-RU" sz="1100" i="1">
                  <a:solidFill>
                    <a:schemeClr val="bg2"/>
                  </a:solidFill>
                  <a:hlinkClick r:id="rId3"/>
                </a:rPr>
                <a:t>adsweets.ru</a:t>
              </a:r>
              <a:r>
                <a:rPr lang="ru-RU" sz="1100" i="1">
                  <a:solidFill>
                    <a:schemeClr val="bg2"/>
                  </a:solidFill>
                </a:rPr>
                <a:t> - Рекламные Вкусности, </a:t>
              </a:r>
              <a:r>
                <a:rPr lang="ru-RU" sz="1100" i="1">
                  <a:solidFill>
                    <a:schemeClr val="bg2"/>
                  </a:solidFill>
                  <a:hlinkClick r:id="rId4"/>
                </a:rPr>
                <a:t>nestandart.ru</a:t>
              </a:r>
              <a:r>
                <a:rPr lang="ru-RU" sz="1100" i="1">
                  <a:solidFill>
                    <a:schemeClr val="bg2"/>
                  </a:solidFill>
                </a:rPr>
                <a:t> - Студия Нестандартной рекламы  7.495.782.20.90  </a:t>
              </a:r>
              <a:r>
                <a:rPr lang="ru-RU" sz="1100" i="1">
                  <a:solidFill>
                    <a:schemeClr val="bg2"/>
                  </a:solidFill>
                  <a:hlinkClick r:id="rId5"/>
                </a:rPr>
                <a:t>zapros@nestandart.ru</a:t>
              </a:r>
              <a:endParaRPr lang="ru-RU" sz="1100" i="1">
                <a:solidFill>
                  <a:schemeClr val="bg2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370638" cy="658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6" name="TextBox 33"/>
          <p:cNvSpPr txBox="1">
            <a:spLocks noChangeArrowheads="1"/>
          </p:cNvSpPr>
          <p:nvPr/>
        </p:nvSpPr>
        <p:spPr bwMode="auto">
          <a:xfrm>
            <a:off x="6091238" y="3205163"/>
            <a:ext cx="2932112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100"/>
          </a:p>
          <a:p>
            <a:pPr fontAlgn="b"/>
            <a:r>
              <a:rPr lang="ru-RU" sz="1100" b="1"/>
              <a:t>Другие варианты:</a:t>
            </a:r>
          </a:p>
          <a:p>
            <a:pPr fontAlgn="b"/>
            <a:r>
              <a:rPr lang="ru-RU" sz="1100">
                <a:solidFill>
                  <a:srgbClr val="FF6600"/>
                </a:solidFill>
              </a:rPr>
              <a:t>Игристое вино</a:t>
            </a:r>
            <a:r>
              <a:rPr lang="en-US" sz="1100">
                <a:solidFill>
                  <a:srgbClr val="FF6600"/>
                </a:solidFill>
              </a:rPr>
              <a:t> Cava Mas Fi</a:t>
            </a:r>
            <a:r>
              <a:rPr lang="ru-RU" sz="1100">
                <a:solidFill>
                  <a:srgbClr val="FF6600"/>
                </a:solidFill>
              </a:rPr>
              <a:t> </a:t>
            </a:r>
            <a:r>
              <a:rPr lang="en-US" sz="1100">
                <a:solidFill>
                  <a:srgbClr val="FF6600"/>
                </a:solidFill>
              </a:rPr>
              <a:t>(</a:t>
            </a:r>
            <a:r>
              <a:rPr lang="ru-RU" sz="1100">
                <a:solidFill>
                  <a:srgbClr val="FF6600"/>
                </a:solidFill>
              </a:rPr>
              <a:t>Кава Мас Фи</a:t>
            </a:r>
            <a:r>
              <a:rPr lang="en-US" sz="1100">
                <a:solidFill>
                  <a:srgbClr val="FF6600"/>
                </a:solidFill>
              </a:rPr>
              <a:t>)</a:t>
            </a:r>
            <a:r>
              <a:rPr lang="ru-RU" sz="1100">
                <a:solidFill>
                  <a:srgbClr val="FF6600"/>
                </a:solidFill>
              </a:rPr>
              <a:t> белое брют (Испания) от </a:t>
            </a:r>
            <a:r>
              <a:rPr lang="ru-RU" sz="1100" b="1">
                <a:solidFill>
                  <a:srgbClr val="FF6600"/>
                </a:solidFill>
              </a:rPr>
              <a:t>5 268.-</a:t>
            </a:r>
          </a:p>
          <a:p>
            <a:pPr fontAlgn="b"/>
            <a:r>
              <a:rPr lang="ru-RU" sz="1100">
                <a:solidFill>
                  <a:srgbClr val="FF6600"/>
                </a:solidFill>
              </a:rPr>
              <a:t>Игристое вино</a:t>
            </a:r>
            <a:r>
              <a:rPr lang="en-US" sz="1100">
                <a:solidFill>
                  <a:srgbClr val="FF6600"/>
                </a:solidFill>
              </a:rPr>
              <a:t> Le Contesse Spumante</a:t>
            </a:r>
            <a:r>
              <a:rPr lang="ru-RU" sz="1100">
                <a:solidFill>
                  <a:srgbClr val="FF6600"/>
                </a:solidFill>
              </a:rPr>
              <a:t> </a:t>
            </a:r>
            <a:r>
              <a:rPr lang="en-US" sz="1100">
                <a:solidFill>
                  <a:srgbClr val="FF6600"/>
                </a:solidFill>
              </a:rPr>
              <a:t>(</a:t>
            </a:r>
            <a:r>
              <a:rPr lang="ru-RU" sz="1100">
                <a:solidFill>
                  <a:srgbClr val="FF6600"/>
                </a:solidFill>
              </a:rPr>
              <a:t>Ле Контесс Спуманте</a:t>
            </a:r>
            <a:r>
              <a:rPr lang="en-US" sz="1100">
                <a:solidFill>
                  <a:srgbClr val="FF6600"/>
                </a:solidFill>
              </a:rPr>
              <a:t>)</a:t>
            </a:r>
            <a:r>
              <a:rPr lang="ru-RU" sz="1100">
                <a:solidFill>
                  <a:srgbClr val="FF6600"/>
                </a:solidFill>
              </a:rPr>
              <a:t> экстра драй (Италия) от </a:t>
            </a:r>
            <a:r>
              <a:rPr lang="ru-RU" sz="1100" b="1">
                <a:solidFill>
                  <a:srgbClr val="FF6600"/>
                </a:solidFill>
              </a:rPr>
              <a:t>5 508.- </a:t>
            </a:r>
          </a:p>
          <a:p>
            <a:endParaRPr lang="ru-RU" sz="1100"/>
          </a:p>
          <a:p>
            <a:r>
              <a:rPr lang="ru-RU" sz="1000" b="1">
                <a:solidFill>
                  <a:srgbClr val="A6A6A6"/>
                </a:solidFill>
              </a:rPr>
              <a:t>Цена при тираже от 50 подарков.</a:t>
            </a:r>
          </a:p>
          <a:p>
            <a:r>
              <a:rPr lang="ru-RU" sz="1000" b="1">
                <a:solidFill>
                  <a:srgbClr val="A6A6A6"/>
                </a:solidFill>
              </a:rPr>
              <a:t>При тираже от 20 до 50 подарков наценка 10%</a:t>
            </a:r>
          </a:p>
          <a:p>
            <a:endParaRPr lang="ru-RU" sz="1000" b="1">
              <a:solidFill>
                <a:srgbClr val="A6A6A6"/>
              </a:solidFill>
            </a:endParaRPr>
          </a:p>
          <a:p>
            <a:endParaRPr lang="ru-RU" sz="1000"/>
          </a:p>
        </p:txBody>
      </p:sp>
      <p:sp>
        <p:nvSpPr>
          <p:cNvPr id="26627" name="TextBox 4"/>
          <p:cNvSpPr txBox="1">
            <a:spLocks noChangeArrowheads="1"/>
          </p:cNvSpPr>
          <p:nvPr/>
        </p:nvSpPr>
        <p:spPr bwMode="auto">
          <a:xfrm>
            <a:off x="5976938" y="784225"/>
            <a:ext cx="3148012" cy="243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/>
              <a:t>от </a:t>
            </a:r>
            <a:r>
              <a:rPr lang="ru-RU" sz="2400" b="1"/>
              <a:t>5 388.-</a:t>
            </a:r>
            <a:endParaRPr lang="en-US" sz="2400" b="1"/>
          </a:p>
          <a:p>
            <a:endParaRPr lang="ru-RU" sz="1800" b="1"/>
          </a:p>
          <a:p>
            <a:r>
              <a:rPr lang="ru-RU" sz="1400" b="1"/>
              <a:t>Игристый сет с бокалами</a:t>
            </a:r>
          </a:p>
          <a:p>
            <a:endParaRPr lang="ru-RU" sz="1400" b="1"/>
          </a:p>
          <a:p>
            <a:pPr>
              <a:buFont typeface="Arial" charset="0"/>
              <a:buChar char="•"/>
            </a:pPr>
            <a:r>
              <a:rPr lang="ru-RU"/>
              <a:t>Игристое вино </a:t>
            </a:r>
            <a:r>
              <a:rPr lang="en-US"/>
              <a:t>Cava Mas Fi</a:t>
            </a:r>
            <a:r>
              <a:rPr lang="ru-RU"/>
              <a:t> </a:t>
            </a:r>
            <a:r>
              <a:rPr lang="en-US"/>
              <a:t>(</a:t>
            </a:r>
            <a:r>
              <a:rPr lang="ru-RU"/>
              <a:t>Кава Мас Фи</a:t>
            </a:r>
            <a:r>
              <a:rPr lang="en-US"/>
              <a:t>)</a:t>
            </a:r>
            <a:r>
              <a:rPr lang="ru-RU"/>
              <a:t> розовое брют (Испания), декорированное с помощью пескоструйной гравировки вручную  </a:t>
            </a:r>
          </a:p>
          <a:p>
            <a:pPr>
              <a:buFont typeface="Arial" charset="0"/>
              <a:buChar char="•"/>
            </a:pPr>
            <a:r>
              <a:rPr lang="ru-RU"/>
              <a:t>Дизайнерский футляр с персонализацией</a:t>
            </a:r>
          </a:p>
          <a:p>
            <a:pPr>
              <a:buFont typeface="Arial" charset="0"/>
              <a:buChar char="•"/>
            </a:pPr>
            <a:r>
              <a:rPr lang="ru-RU"/>
              <a:t>Именной сертификат внутри футляра</a:t>
            </a:r>
          </a:p>
        </p:txBody>
      </p:sp>
      <p:sp>
        <p:nvSpPr>
          <p:cNvPr id="26628" name="TextBox 9"/>
          <p:cNvSpPr txBox="1">
            <a:spLocks noChangeArrowheads="1"/>
          </p:cNvSpPr>
          <p:nvPr/>
        </p:nvSpPr>
        <p:spPr bwMode="auto">
          <a:xfrm>
            <a:off x="112713" y="106363"/>
            <a:ext cx="56165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/>
              <a:t>Игристый сет с бокалами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0825" y="6167438"/>
            <a:ext cx="4206875" cy="2778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  <a:t>Возможна персонализация любых тихих и игристых вин</a:t>
            </a:r>
          </a:p>
        </p:txBody>
      </p:sp>
      <p:sp>
        <p:nvSpPr>
          <p:cNvPr id="26630" name="Прямоугольник 1"/>
          <p:cNvSpPr>
            <a:spLocks noChangeArrowheads="1"/>
          </p:cNvSpPr>
          <p:nvPr/>
        </p:nvSpPr>
        <p:spPr bwMode="auto">
          <a:xfrm>
            <a:off x="6103938" y="5661025"/>
            <a:ext cx="3040062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ru-RU" sz="1400">
                <a:solidFill>
                  <a:srgbClr val="7F7F7F"/>
                </a:solidFill>
              </a:rPr>
              <a:t>Сделаем за </a:t>
            </a:r>
            <a:r>
              <a:rPr lang="en-US" sz="1400">
                <a:solidFill>
                  <a:srgbClr val="7F7F7F"/>
                </a:solidFill>
              </a:rPr>
              <a:t>4-5</a:t>
            </a:r>
            <a:r>
              <a:rPr lang="ru-RU" sz="1400">
                <a:solidFill>
                  <a:srgbClr val="7F7F7F"/>
                </a:solidFill>
              </a:rPr>
              <a:t> недель</a:t>
            </a:r>
            <a:endParaRPr lang="en-US" sz="1400">
              <a:solidFill>
                <a:srgbClr val="7F7F7F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ru-RU" sz="1400">
                <a:solidFill>
                  <a:srgbClr val="7F7F7F"/>
                </a:solidFill>
              </a:rPr>
              <a:t>Цены действительны до 31 марта 2018 г.</a:t>
            </a:r>
            <a:endParaRPr lang="ru-RU" sz="1400" i="1">
              <a:solidFill>
                <a:srgbClr val="7F7F7F"/>
              </a:solidFill>
            </a:endParaRPr>
          </a:p>
        </p:txBody>
      </p:sp>
      <p:grpSp>
        <p:nvGrpSpPr>
          <p:cNvPr id="26631" name="Группа 1"/>
          <p:cNvGrpSpPr>
            <a:grpSpLocks/>
          </p:cNvGrpSpPr>
          <p:nvPr/>
        </p:nvGrpSpPr>
        <p:grpSpPr bwMode="auto">
          <a:xfrm>
            <a:off x="0" y="6592888"/>
            <a:ext cx="8918575" cy="265112"/>
            <a:chOff x="81996" y="6513791"/>
            <a:chExt cx="8918819" cy="264262"/>
          </a:xfrm>
        </p:grpSpPr>
        <p:cxnSp>
          <p:nvCxnSpPr>
            <p:cNvPr id="11" name="Прямая соединительная линия 10"/>
            <p:cNvCxnSpPr/>
            <p:nvPr/>
          </p:nvCxnSpPr>
          <p:spPr>
            <a:xfrm>
              <a:off x="81996" y="6513791"/>
              <a:ext cx="8891831" cy="0"/>
            </a:xfrm>
            <a:prstGeom prst="line">
              <a:avLst/>
            </a:prstGeom>
            <a:ln w="3175"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633" name="TextBox 11"/>
            <p:cNvSpPr txBox="1">
              <a:spLocks noChangeArrowheads="1"/>
            </p:cNvSpPr>
            <p:nvPr/>
          </p:nvSpPr>
          <p:spPr bwMode="auto">
            <a:xfrm>
              <a:off x="108985" y="6551769"/>
              <a:ext cx="8891830" cy="226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20000"/>
                </a:spcBef>
                <a:buFont typeface="Arial" charset="0"/>
                <a:buNone/>
              </a:pPr>
              <a:r>
                <a:rPr lang="ru-RU" sz="1100" i="1">
                  <a:solidFill>
                    <a:schemeClr val="bg2"/>
                  </a:solidFill>
                  <a:hlinkClick r:id="rId3"/>
                </a:rPr>
                <a:t>adsweets.ru</a:t>
              </a:r>
              <a:r>
                <a:rPr lang="ru-RU" sz="1100" i="1">
                  <a:solidFill>
                    <a:schemeClr val="bg2"/>
                  </a:solidFill>
                </a:rPr>
                <a:t> - Рекламные Вкусности, </a:t>
              </a:r>
              <a:r>
                <a:rPr lang="ru-RU" sz="1100" i="1">
                  <a:solidFill>
                    <a:schemeClr val="bg2"/>
                  </a:solidFill>
                  <a:hlinkClick r:id="rId4"/>
                </a:rPr>
                <a:t>nestandart.ru</a:t>
              </a:r>
              <a:r>
                <a:rPr lang="ru-RU" sz="1100" i="1">
                  <a:solidFill>
                    <a:schemeClr val="bg2"/>
                  </a:solidFill>
                </a:rPr>
                <a:t> - Студия Нестандартной рекламы  7.495.782.20.90  </a:t>
              </a:r>
              <a:r>
                <a:rPr lang="ru-RU" sz="1100" i="1">
                  <a:solidFill>
                    <a:schemeClr val="bg2"/>
                  </a:solidFill>
                  <a:hlinkClick r:id="rId5"/>
                </a:rPr>
                <a:t>zapros@nestandart.ru</a:t>
              </a:r>
              <a:endParaRPr lang="ru-RU" sz="1100" i="1">
                <a:solidFill>
                  <a:schemeClr val="bg2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Рисунок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35600" y="479425"/>
            <a:ext cx="3708400" cy="307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0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430713"/>
            <a:ext cx="2555875" cy="218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Рисунок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5184775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TextBox 33"/>
          <p:cNvSpPr txBox="1">
            <a:spLocks noChangeArrowheads="1"/>
          </p:cNvSpPr>
          <p:nvPr/>
        </p:nvSpPr>
        <p:spPr bwMode="auto">
          <a:xfrm>
            <a:off x="2411413" y="4076700"/>
            <a:ext cx="3168650" cy="187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100"/>
          </a:p>
          <a:p>
            <a:pPr fontAlgn="b"/>
            <a:r>
              <a:rPr lang="ru-RU" sz="1100" b="1"/>
              <a:t>Другие варианты:</a:t>
            </a:r>
          </a:p>
          <a:p>
            <a:pPr fontAlgn="b"/>
            <a:endParaRPr lang="ru-RU" sz="1100"/>
          </a:p>
          <a:p>
            <a:pPr fontAlgn="b"/>
            <a:r>
              <a:rPr lang="ru-RU" sz="1100">
                <a:solidFill>
                  <a:srgbClr val="FF6600"/>
                </a:solidFill>
              </a:rPr>
              <a:t>Водка Белуга Нобл (Россия) от </a:t>
            </a:r>
            <a:r>
              <a:rPr lang="ru-RU" sz="1100" b="1">
                <a:solidFill>
                  <a:srgbClr val="FF6600"/>
                </a:solidFill>
              </a:rPr>
              <a:t>17 468.50</a:t>
            </a:r>
          </a:p>
          <a:p>
            <a:pPr fontAlgn="b"/>
            <a:r>
              <a:rPr lang="it-IT" sz="1100">
                <a:solidFill>
                  <a:srgbClr val="FF6600"/>
                </a:solidFill>
              </a:rPr>
              <a:t>Граппа Veneta Sari (Италия)</a:t>
            </a:r>
            <a:r>
              <a:rPr lang="ru-RU" sz="1100">
                <a:solidFill>
                  <a:srgbClr val="FF6600"/>
                </a:solidFill>
              </a:rPr>
              <a:t> от</a:t>
            </a:r>
            <a:r>
              <a:rPr lang="it-IT" sz="1100">
                <a:solidFill>
                  <a:srgbClr val="FF6600"/>
                </a:solidFill>
              </a:rPr>
              <a:t> </a:t>
            </a:r>
            <a:r>
              <a:rPr lang="ru-RU" sz="1100" b="1">
                <a:solidFill>
                  <a:srgbClr val="FF6600"/>
                </a:solidFill>
              </a:rPr>
              <a:t>18</a:t>
            </a:r>
            <a:r>
              <a:rPr lang="it-IT" sz="1100" b="1">
                <a:solidFill>
                  <a:srgbClr val="FF6600"/>
                </a:solidFill>
              </a:rPr>
              <a:t> </a:t>
            </a:r>
            <a:r>
              <a:rPr lang="ru-RU" sz="1100" b="1">
                <a:solidFill>
                  <a:srgbClr val="FF6600"/>
                </a:solidFill>
              </a:rPr>
              <a:t>733</a:t>
            </a:r>
            <a:r>
              <a:rPr lang="it-IT" sz="1100" b="1">
                <a:solidFill>
                  <a:srgbClr val="FF6600"/>
                </a:solidFill>
              </a:rPr>
              <a:t>.</a:t>
            </a:r>
            <a:r>
              <a:rPr lang="ru-RU" sz="1100" b="1">
                <a:solidFill>
                  <a:srgbClr val="FF6600"/>
                </a:solidFill>
              </a:rPr>
              <a:t>50</a:t>
            </a:r>
          </a:p>
          <a:p>
            <a:pPr fontAlgn="b"/>
            <a:r>
              <a:rPr lang="ru-RU" sz="1100">
                <a:solidFill>
                  <a:srgbClr val="FF6600"/>
                </a:solidFill>
              </a:rPr>
              <a:t>Коньяк </a:t>
            </a:r>
            <a:r>
              <a:rPr lang="en-US" sz="1100">
                <a:solidFill>
                  <a:srgbClr val="FF6600"/>
                </a:solidFill>
              </a:rPr>
              <a:t>Tiffon XO </a:t>
            </a:r>
            <a:r>
              <a:rPr lang="ru-RU" sz="1100">
                <a:solidFill>
                  <a:srgbClr val="FF6600"/>
                </a:solidFill>
              </a:rPr>
              <a:t>(Франция) от </a:t>
            </a:r>
            <a:r>
              <a:rPr lang="ru-RU" sz="1100" b="1">
                <a:solidFill>
                  <a:srgbClr val="FF6600"/>
                </a:solidFill>
              </a:rPr>
              <a:t>21 378.50</a:t>
            </a:r>
          </a:p>
          <a:p>
            <a:endParaRPr lang="ru-RU" sz="1100"/>
          </a:p>
          <a:p>
            <a:r>
              <a:rPr lang="ru-RU" sz="1000" b="1">
                <a:solidFill>
                  <a:srgbClr val="A6A6A6"/>
                </a:solidFill>
              </a:rPr>
              <a:t>Цена при тираже от 50 подарков.</a:t>
            </a:r>
          </a:p>
          <a:p>
            <a:r>
              <a:rPr lang="ru-RU" sz="1000" b="1">
                <a:solidFill>
                  <a:srgbClr val="A6A6A6"/>
                </a:solidFill>
              </a:rPr>
              <a:t>При тираже от 10 до 50 наценка 10%</a:t>
            </a:r>
          </a:p>
          <a:p>
            <a:endParaRPr lang="ru-RU" sz="1000" b="1"/>
          </a:p>
          <a:p>
            <a:endParaRPr lang="ru-RU" sz="1000"/>
          </a:p>
        </p:txBody>
      </p:sp>
      <p:sp>
        <p:nvSpPr>
          <p:cNvPr id="27653" name="TextBox 4"/>
          <p:cNvSpPr txBox="1">
            <a:spLocks noChangeArrowheads="1"/>
          </p:cNvSpPr>
          <p:nvPr/>
        </p:nvSpPr>
        <p:spPr bwMode="auto">
          <a:xfrm>
            <a:off x="5316538" y="3429000"/>
            <a:ext cx="3827462" cy="207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/>
              <a:t>от </a:t>
            </a:r>
            <a:r>
              <a:rPr lang="ru-RU" sz="2400" b="1"/>
              <a:t>19 998.50</a:t>
            </a:r>
          </a:p>
          <a:p>
            <a:endParaRPr lang="ru-RU" sz="1800"/>
          </a:p>
          <a:p>
            <a:r>
              <a:rPr lang="ru-RU" sz="1400" b="1"/>
              <a:t>Виски </a:t>
            </a:r>
            <a:r>
              <a:rPr lang="en-US" sz="1400" b="1"/>
              <a:t>Glenlivet 12 Y.O</a:t>
            </a:r>
            <a:r>
              <a:rPr lang="ru-RU" sz="1400" b="1"/>
              <a:t> (Шотландия) 0,7л</a:t>
            </a:r>
          </a:p>
          <a:p>
            <a:endParaRPr lang="en-US" sz="1400" b="1"/>
          </a:p>
          <a:p>
            <a:pPr>
              <a:buFont typeface="Arial" charset="0"/>
              <a:buChar char="•"/>
            </a:pPr>
            <a:r>
              <a:rPr lang="ru-RU"/>
              <a:t>Графин, декорированный с помощью пескоструйной гравировки вручную  </a:t>
            </a:r>
          </a:p>
          <a:p>
            <a:pPr>
              <a:buFont typeface="Arial" charset="0"/>
              <a:buChar char="•"/>
            </a:pPr>
            <a:r>
              <a:rPr lang="ru-RU"/>
              <a:t>Кожаный футляр с персонализацией</a:t>
            </a:r>
          </a:p>
          <a:p>
            <a:pPr>
              <a:buFont typeface="Arial" charset="0"/>
              <a:buChar char="•"/>
            </a:pPr>
            <a:r>
              <a:rPr lang="ru-RU"/>
              <a:t>Строгий ложемент, повторяющий форму графина</a:t>
            </a:r>
          </a:p>
          <a:p>
            <a:pPr>
              <a:buFont typeface="Arial" charset="0"/>
              <a:buChar char="•"/>
            </a:pPr>
            <a:r>
              <a:rPr lang="ru-RU"/>
              <a:t>Именной сертификат внутри футляра</a:t>
            </a:r>
          </a:p>
        </p:txBody>
      </p:sp>
      <p:sp>
        <p:nvSpPr>
          <p:cNvPr id="27654" name="TextBox 3"/>
          <p:cNvSpPr txBox="1">
            <a:spLocks noChangeArrowheads="1"/>
          </p:cNvSpPr>
          <p:nvPr/>
        </p:nvSpPr>
        <p:spPr bwMode="auto">
          <a:xfrm>
            <a:off x="531813" y="4086225"/>
            <a:ext cx="1498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Графин Олимп 0,7</a:t>
            </a:r>
          </a:p>
        </p:txBody>
      </p:sp>
      <p:sp>
        <p:nvSpPr>
          <p:cNvPr id="27655" name="TextBox 16"/>
          <p:cNvSpPr txBox="1">
            <a:spLocks noChangeArrowheads="1"/>
          </p:cNvSpPr>
          <p:nvPr/>
        </p:nvSpPr>
        <p:spPr bwMode="auto">
          <a:xfrm>
            <a:off x="250825" y="147638"/>
            <a:ext cx="6192838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/>
              <a:t>Коньяк, виски, водка в премиальных подарочных футлярах из фактурной высококачественной эко-кожи</a:t>
            </a:r>
            <a:r>
              <a:rPr lang="ru-RU" sz="1400" b="1"/>
              <a:t/>
            </a:r>
            <a:br>
              <a:rPr lang="ru-RU" sz="1400" b="1"/>
            </a:br>
            <a:r>
              <a:rPr lang="ru-RU" b="1" i="1"/>
              <a:t/>
            </a:r>
            <a:br>
              <a:rPr lang="ru-RU" b="1" i="1"/>
            </a:br>
            <a:endParaRPr lang="ru-RU" sz="1400" b="1"/>
          </a:p>
        </p:txBody>
      </p:sp>
      <p:sp>
        <p:nvSpPr>
          <p:cNvPr id="21" name="Прямоугольник 1"/>
          <p:cNvSpPr>
            <a:spLocks noChangeArrowheads="1"/>
          </p:cNvSpPr>
          <p:nvPr/>
        </p:nvSpPr>
        <p:spPr bwMode="auto">
          <a:xfrm>
            <a:off x="4899025" y="5868988"/>
            <a:ext cx="410845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Сделаем за 6 недель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Цены действительны до 31 декабря 2017 г.</a:t>
            </a:r>
            <a:endParaRPr lang="ru-RU" sz="1400" i="1" dirty="0">
              <a:solidFill>
                <a:schemeClr val="tx1">
                  <a:lumMod val="50000"/>
                  <a:lumOff val="50000"/>
                </a:schemeClr>
              </a:solidFill>
              <a:cs typeface="Arial" pitchFamily="34" charset="0"/>
            </a:endParaRPr>
          </a:p>
        </p:txBody>
      </p:sp>
      <p:grpSp>
        <p:nvGrpSpPr>
          <p:cNvPr id="27657" name="Группа 1"/>
          <p:cNvGrpSpPr>
            <a:grpSpLocks/>
          </p:cNvGrpSpPr>
          <p:nvPr/>
        </p:nvGrpSpPr>
        <p:grpSpPr bwMode="auto">
          <a:xfrm>
            <a:off x="0" y="6592888"/>
            <a:ext cx="8918575" cy="265112"/>
            <a:chOff x="81996" y="6513791"/>
            <a:chExt cx="8918819" cy="264262"/>
          </a:xfrm>
        </p:grpSpPr>
        <p:cxnSp>
          <p:nvCxnSpPr>
            <p:cNvPr id="11" name="Прямая соединительная линия 10"/>
            <p:cNvCxnSpPr/>
            <p:nvPr/>
          </p:nvCxnSpPr>
          <p:spPr>
            <a:xfrm>
              <a:off x="81996" y="6513791"/>
              <a:ext cx="8891831" cy="0"/>
            </a:xfrm>
            <a:prstGeom prst="line">
              <a:avLst/>
            </a:prstGeom>
            <a:ln w="3175"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659" name="TextBox 11"/>
            <p:cNvSpPr txBox="1">
              <a:spLocks noChangeArrowheads="1"/>
            </p:cNvSpPr>
            <p:nvPr/>
          </p:nvSpPr>
          <p:spPr bwMode="auto">
            <a:xfrm>
              <a:off x="108985" y="6551769"/>
              <a:ext cx="8891830" cy="226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20000"/>
                </a:spcBef>
                <a:buFont typeface="Arial" charset="0"/>
                <a:buNone/>
              </a:pPr>
              <a:r>
                <a:rPr lang="ru-RU" sz="1100" i="1">
                  <a:solidFill>
                    <a:schemeClr val="bg2"/>
                  </a:solidFill>
                  <a:hlinkClick r:id="rId5"/>
                </a:rPr>
                <a:t>adsweets.ru</a:t>
              </a:r>
              <a:r>
                <a:rPr lang="ru-RU" sz="1100" i="1">
                  <a:solidFill>
                    <a:schemeClr val="bg2"/>
                  </a:solidFill>
                </a:rPr>
                <a:t> - Рекламные Вкусности, </a:t>
              </a:r>
              <a:r>
                <a:rPr lang="ru-RU" sz="1100" i="1">
                  <a:solidFill>
                    <a:schemeClr val="bg2"/>
                  </a:solidFill>
                  <a:hlinkClick r:id="rId6"/>
                </a:rPr>
                <a:t>nestandart.ru</a:t>
              </a:r>
              <a:r>
                <a:rPr lang="ru-RU" sz="1100" i="1">
                  <a:solidFill>
                    <a:schemeClr val="bg2"/>
                  </a:solidFill>
                </a:rPr>
                <a:t> - Студия Нестандартной рекламы  7.495.782.20.90  </a:t>
              </a:r>
              <a:r>
                <a:rPr lang="ru-RU" sz="1100" i="1">
                  <a:solidFill>
                    <a:schemeClr val="bg2"/>
                  </a:solidFill>
                  <a:hlinkClick r:id="rId7"/>
                </a:rPr>
                <a:t>zapros@nestandart.ru</a:t>
              </a:r>
              <a:endParaRPr lang="ru-RU" sz="1100" i="1">
                <a:solidFill>
                  <a:schemeClr val="bg2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92125"/>
            <a:ext cx="6434138" cy="584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4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49925" y="4676775"/>
            <a:ext cx="1779588" cy="169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81" name="Прямоугольник 1"/>
          <p:cNvSpPr>
            <a:spLocks noChangeArrowheads="1"/>
          </p:cNvSpPr>
          <p:nvPr/>
        </p:nvSpPr>
        <p:spPr bwMode="auto">
          <a:xfrm>
            <a:off x="0" y="5935663"/>
            <a:ext cx="41084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Сделаем за 4-5 недель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Цены действительны до 31 марта 2018 г.</a:t>
            </a:r>
          </a:p>
        </p:txBody>
      </p:sp>
      <p:sp>
        <p:nvSpPr>
          <p:cNvPr id="28676" name="TextBox 4"/>
          <p:cNvSpPr txBox="1">
            <a:spLocks noChangeArrowheads="1"/>
          </p:cNvSpPr>
          <p:nvPr/>
        </p:nvSpPr>
        <p:spPr bwMode="auto">
          <a:xfrm>
            <a:off x="6072188" y="812800"/>
            <a:ext cx="3071812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solidFill>
                  <a:srgbClr val="404040"/>
                </a:solidFill>
              </a:rPr>
              <a:t>от</a:t>
            </a:r>
            <a:r>
              <a:rPr lang="ru-RU" sz="1400"/>
              <a:t> </a:t>
            </a:r>
            <a:r>
              <a:rPr lang="ru-RU" sz="2400" b="1"/>
              <a:t>16 548.50</a:t>
            </a:r>
          </a:p>
          <a:p>
            <a:endParaRPr lang="ru-RU" sz="1800"/>
          </a:p>
          <a:p>
            <a:r>
              <a:rPr lang="ru-RU" sz="1400" b="1"/>
              <a:t>Водка Белуга Нобл (Россия) 0,7л</a:t>
            </a:r>
          </a:p>
          <a:p>
            <a:endParaRPr lang="en-US" sz="1400" b="1"/>
          </a:p>
          <a:p>
            <a:pPr>
              <a:buFont typeface="Arial" charset="0"/>
              <a:buChar char="•"/>
            </a:pPr>
            <a:r>
              <a:rPr lang="ru-RU"/>
              <a:t>Графин, декорированный с помощью пескоструйной гравировки вручную  </a:t>
            </a:r>
          </a:p>
          <a:p>
            <a:pPr>
              <a:buFont typeface="Arial" charset="0"/>
              <a:buChar char="•"/>
            </a:pPr>
            <a:r>
              <a:rPr lang="ru-RU"/>
              <a:t>Футляр из морёного дерева с персонализацией</a:t>
            </a:r>
          </a:p>
          <a:p>
            <a:pPr>
              <a:buFont typeface="Arial" charset="0"/>
              <a:buChar char="•"/>
            </a:pPr>
            <a:r>
              <a:rPr lang="ru-RU"/>
              <a:t>Именной сертификат внутри футляра</a:t>
            </a:r>
          </a:p>
        </p:txBody>
      </p:sp>
      <p:sp>
        <p:nvSpPr>
          <p:cNvPr id="28677" name="TextBox 1"/>
          <p:cNvSpPr txBox="1">
            <a:spLocks noChangeArrowheads="1"/>
          </p:cNvSpPr>
          <p:nvPr/>
        </p:nvSpPr>
        <p:spPr bwMode="auto">
          <a:xfrm>
            <a:off x="2339975" y="5516563"/>
            <a:ext cx="15319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Графин Грег 0,7</a:t>
            </a:r>
          </a:p>
        </p:txBody>
      </p:sp>
      <p:sp>
        <p:nvSpPr>
          <p:cNvPr id="28678" name="TextBox 13"/>
          <p:cNvSpPr txBox="1">
            <a:spLocks noChangeArrowheads="1"/>
          </p:cNvSpPr>
          <p:nvPr/>
        </p:nvSpPr>
        <p:spPr bwMode="auto">
          <a:xfrm>
            <a:off x="6130925" y="6226175"/>
            <a:ext cx="1171575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900"/>
              <a:t>Графин Олимп 0,7</a:t>
            </a:r>
          </a:p>
        </p:txBody>
      </p:sp>
      <p:sp>
        <p:nvSpPr>
          <p:cNvPr id="28679" name="TextBox 7"/>
          <p:cNvSpPr txBox="1">
            <a:spLocks noChangeArrowheads="1"/>
          </p:cNvSpPr>
          <p:nvPr/>
        </p:nvSpPr>
        <p:spPr bwMode="auto">
          <a:xfrm>
            <a:off x="265113" y="155575"/>
            <a:ext cx="5832475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/>
              <a:t>Коньяк, виски, водка в премиальных графинах и футлярах из морёного дерева</a:t>
            </a:r>
          </a:p>
        </p:txBody>
      </p:sp>
      <p:pic>
        <p:nvPicPr>
          <p:cNvPr id="28680" name="Рисунок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69188" y="4437063"/>
            <a:ext cx="1674812" cy="209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1" name="TextBox 20"/>
          <p:cNvSpPr txBox="1">
            <a:spLocks noChangeArrowheads="1"/>
          </p:cNvSpPr>
          <p:nvPr/>
        </p:nvSpPr>
        <p:spPr bwMode="auto">
          <a:xfrm>
            <a:off x="7727950" y="6243638"/>
            <a:ext cx="1090613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900"/>
              <a:t>Графин</a:t>
            </a:r>
            <a:r>
              <a:rPr lang="en-US" sz="900"/>
              <a:t> </a:t>
            </a:r>
            <a:r>
              <a:rPr lang="ru-RU" sz="900"/>
              <a:t>Дроп 0,7</a:t>
            </a:r>
          </a:p>
        </p:txBody>
      </p:sp>
      <p:sp>
        <p:nvSpPr>
          <p:cNvPr id="28682" name="TextBox 33"/>
          <p:cNvSpPr txBox="1">
            <a:spLocks noChangeArrowheads="1"/>
          </p:cNvSpPr>
          <p:nvPr/>
        </p:nvSpPr>
        <p:spPr bwMode="auto">
          <a:xfrm>
            <a:off x="5795963" y="2852738"/>
            <a:ext cx="3348037" cy="206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100"/>
          </a:p>
          <a:p>
            <a:pPr fontAlgn="b"/>
            <a:r>
              <a:rPr lang="ru-RU" sz="1100" b="1"/>
              <a:t>Другие варианты:</a:t>
            </a:r>
          </a:p>
          <a:p>
            <a:pPr fontAlgn="b"/>
            <a:endParaRPr lang="ru-RU" sz="1100"/>
          </a:p>
          <a:p>
            <a:pPr fontAlgn="b"/>
            <a:r>
              <a:rPr lang="ru-RU" sz="1100">
                <a:solidFill>
                  <a:srgbClr val="FF6600"/>
                </a:solidFill>
              </a:rPr>
              <a:t>Граппа </a:t>
            </a:r>
            <a:r>
              <a:rPr lang="en-US" sz="1100">
                <a:solidFill>
                  <a:srgbClr val="FF6600"/>
                </a:solidFill>
              </a:rPr>
              <a:t>Veneta Sari </a:t>
            </a:r>
            <a:r>
              <a:rPr lang="ru-RU" sz="1100">
                <a:solidFill>
                  <a:srgbClr val="FF6600"/>
                </a:solidFill>
              </a:rPr>
              <a:t>(Италия) от </a:t>
            </a:r>
            <a:r>
              <a:rPr lang="ru-RU" sz="1100" b="1">
                <a:solidFill>
                  <a:srgbClr val="FF6600"/>
                </a:solidFill>
              </a:rPr>
              <a:t>17 583.50</a:t>
            </a:r>
          </a:p>
          <a:p>
            <a:pPr fontAlgn="b"/>
            <a:r>
              <a:rPr lang="ru-RU" sz="1100">
                <a:solidFill>
                  <a:srgbClr val="FF6600"/>
                </a:solidFill>
              </a:rPr>
              <a:t>Виски </a:t>
            </a:r>
            <a:r>
              <a:rPr lang="en-US" sz="1100">
                <a:solidFill>
                  <a:srgbClr val="FF6600"/>
                </a:solidFill>
              </a:rPr>
              <a:t>Glenlivet 12 Y.O. (</a:t>
            </a:r>
            <a:r>
              <a:rPr lang="ru-RU" sz="1100">
                <a:solidFill>
                  <a:srgbClr val="FF6600"/>
                </a:solidFill>
              </a:rPr>
              <a:t>Шотландия) от </a:t>
            </a:r>
            <a:r>
              <a:rPr lang="ru-RU" sz="1100" b="1">
                <a:solidFill>
                  <a:srgbClr val="FF6600"/>
                </a:solidFill>
              </a:rPr>
              <a:t>18 848.50</a:t>
            </a:r>
          </a:p>
          <a:p>
            <a:pPr fontAlgn="b"/>
            <a:r>
              <a:rPr lang="ru-RU" sz="1100">
                <a:solidFill>
                  <a:srgbClr val="FF6600"/>
                </a:solidFill>
              </a:rPr>
              <a:t>Коньяк </a:t>
            </a:r>
            <a:r>
              <a:rPr lang="en-US" sz="1100">
                <a:solidFill>
                  <a:srgbClr val="FF6600"/>
                </a:solidFill>
              </a:rPr>
              <a:t>Tiffon XO</a:t>
            </a:r>
            <a:r>
              <a:rPr lang="ru-RU" sz="1100">
                <a:solidFill>
                  <a:srgbClr val="FF6600"/>
                </a:solidFill>
              </a:rPr>
              <a:t> (Франция) от </a:t>
            </a:r>
            <a:r>
              <a:rPr lang="ru-RU" sz="1100" b="1">
                <a:solidFill>
                  <a:srgbClr val="FF6600"/>
                </a:solidFill>
              </a:rPr>
              <a:t>19 998.50</a:t>
            </a:r>
          </a:p>
          <a:p>
            <a:pPr fontAlgn="b"/>
            <a:endParaRPr lang="ru-RU" sz="1100" b="1">
              <a:solidFill>
                <a:srgbClr val="FF6600"/>
              </a:solidFill>
            </a:endParaRPr>
          </a:p>
          <a:p>
            <a:endParaRPr lang="ru-RU" sz="1100"/>
          </a:p>
          <a:p>
            <a:r>
              <a:rPr lang="ru-RU" sz="1000" b="1">
                <a:solidFill>
                  <a:srgbClr val="A6A6A6"/>
                </a:solidFill>
              </a:rPr>
              <a:t>Цена при тираже от 50 подарков</a:t>
            </a:r>
          </a:p>
          <a:p>
            <a:r>
              <a:rPr lang="ru-RU" sz="1000" b="1">
                <a:solidFill>
                  <a:srgbClr val="A6A6A6"/>
                </a:solidFill>
              </a:rPr>
              <a:t>При тираже от 10 до 50 наценка 10%</a:t>
            </a:r>
          </a:p>
          <a:p>
            <a:endParaRPr lang="ru-RU" sz="1000"/>
          </a:p>
        </p:txBody>
      </p:sp>
      <p:grpSp>
        <p:nvGrpSpPr>
          <p:cNvPr id="28683" name="Группа 1"/>
          <p:cNvGrpSpPr>
            <a:grpSpLocks/>
          </p:cNvGrpSpPr>
          <p:nvPr/>
        </p:nvGrpSpPr>
        <p:grpSpPr bwMode="auto">
          <a:xfrm>
            <a:off x="0" y="6592888"/>
            <a:ext cx="8918575" cy="265112"/>
            <a:chOff x="81996" y="6513791"/>
            <a:chExt cx="8918819" cy="264262"/>
          </a:xfrm>
        </p:grpSpPr>
        <p:cxnSp>
          <p:nvCxnSpPr>
            <p:cNvPr id="11" name="Прямая соединительная линия 10"/>
            <p:cNvCxnSpPr/>
            <p:nvPr/>
          </p:nvCxnSpPr>
          <p:spPr>
            <a:xfrm>
              <a:off x="81996" y="6513791"/>
              <a:ext cx="8891831" cy="0"/>
            </a:xfrm>
            <a:prstGeom prst="line">
              <a:avLst/>
            </a:prstGeom>
            <a:ln w="3175"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685" name="TextBox 11"/>
            <p:cNvSpPr txBox="1">
              <a:spLocks noChangeArrowheads="1"/>
            </p:cNvSpPr>
            <p:nvPr/>
          </p:nvSpPr>
          <p:spPr bwMode="auto">
            <a:xfrm>
              <a:off x="108985" y="6551769"/>
              <a:ext cx="8891830" cy="226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20000"/>
                </a:spcBef>
                <a:buFont typeface="Arial" charset="0"/>
                <a:buNone/>
              </a:pPr>
              <a:r>
                <a:rPr lang="ru-RU" sz="1100" i="1">
                  <a:solidFill>
                    <a:schemeClr val="bg2"/>
                  </a:solidFill>
                  <a:hlinkClick r:id="rId5"/>
                </a:rPr>
                <a:t>adsweets.ru</a:t>
              </a:r>
              <a:r>
                <a:rPr lang="ru-RU" sz="1100" i="1">
                  <a:solidFill>
                    <a:schemeClr val="bg2"/>
                  </a:solidFill>
                </a:rPr>
                <a:t> - Рекламные Вкусности, </a:t>
              </a:r>
              <a:r>
                <a:rPr lang="ru-RU" sz="1100" i="1">
                  <a:solidFill>
                    <a:schemeClr val="bg2"/>
                  </a:solidFill>
                  <a:hlinkClick r:id="rId6"/>
                </a:rPr>
                <a:t>nestandart.ru</a:t>
              </a:r>
              <a:r>
                <a:rPr lang="ru-RU" sz="1100" i="1">
                  <a:solidFill>
                    <a:schemeClr val="bg2"/>
                  </a:solidFill>
                </a:rPr>
                <a:t> - Студия Нестандартной рекламы  7.495.782.20.90  </a:t>
              </a:r>
              <a:r>
                <a:rPr lang="ru-RU" sz="1100" i="1">
                  <a:solidFill>
                    <a:schemeClr val="bg2"/>
                  </a:solidFill>
                  <a:hlinkClick r:id="rId7"/>
                </a:rPr>
                <a:t>zapros@nestandart.ru</a:t>
              </a:r>
              <a:endParaRPr lang="ru-RU" sz="1100" i="1">
                <a:solidFill>
                  <a:schemeClr val="bg2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676900" cy="486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8" name="TextBox 33"/>
          <p:cNvSpPr txBox="1">
            <a:spLocks noChangeArrowheads="1"/>
          </p:cNvSpPr>
          <p:nvPr/>
        </p:nvSpPr>
        <p:spPr bwMode="auto">
          <a:xfrm>
            <a:off x="5391150" y="3071813"/>
            <a:ext cx="3681413" cy="238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100"/>
          </a:p>
          <a:p>
            <a:pPr fontAlgn="b"/>
            <a:r>
              <a:rPr lang="ru-RU" sz="1100" b="1"/>
              <a:t>Другие варианты:</a:t>
            </a:r>
          </a:p>
          <a:p>
            <a:pPr fontAlgn="b"/>
            <a:endParaRPr lang="ru-RU" sz="1100"/>
          </a:p>
          <a:p>
            <a:pPr fontAlgn="b"/>
            <a:r>
              <a:rPr lang="ru-RU" sz="1100">
                <a:solidFill>
                  <a:srgbClr val="FF6600"/>
                </a:solidFill>
              </a:rPr>
              <a:t>Водка Царская (Россия) от </a:t>
            </a:r>
            <a:r>
              <a:rPr lang="ru-RU" sz="1100" b="1">
                <a:solidFill>
                  <a:srgbClr val="FF6600"/>
                </a:solidFill>
              </a:rPr>
              <a:t>11 258.50</a:t>
            </a:r>
          </a:p>
          <a:p>
            <a:pPr fontAlgn="b"/>
            <a:r>
              <a:rPr lang="ru-RU" sz="1100">
                <a:solidFill>
                  <a:srgbClr val="FF6600"/>
                </a:solidFill>
              </a:rPr>
              <a:t>Водка Белуга Нобл (Россия) от </a:t>
            </a:r>
            <a:r>
              <a:rPr lang="ru-RU" sz="1100" b="1">
                <a:solidFill>
                  <a:srgbClr val="FF6600"/>
                </a:solidFill>
              </a:rPr>
              <a:t>13 788.50</a:t>
            </a:r>
          </a:p>
          <a:p>
            <a:pPr fontAlgn="b"/>
            <a:r>
              <a:rPr lang="it-IT" sz="1100">
                <a:solidFill>
                  <a:srgbClr val="FF6600"/>
                </a:solidFill>
              </a:rPr>
              <a:t>Граппа Veneta Sari (Италия) </a:t>
            </a:r>
            <a:r>
              <a:rPr lang="ru-RU" sz="1100">
                <a:solidFill>
                  <a:srgbClr val="FF6600"/>
                </a:solidFill>
              </a:rPr>
              <a:t>от </a:t>
            </a:r>
            <a:r>
              <a:rPr lang="ru-RU" sz="1100" b="1">
                <a:solidFill>
                  <a:srgbClr val="FF6600"/>
                </a:solidFill>
              </a:rPr>
              <a:t>15</a:t>
            </a:r>
            <a:r>
              <a:rPr lang="it-IT" sz="1100" b="1">
                <a:solidFill>
                  <a:srgbClr val="FF6600"/>
                </a:solidFill>
              </a:rPr>
              <a:t> </a:t>
            </a:r>
            <a:r>
              <a:rPr lang="ru-RU" sz="1100" b="1">
                <a:solidFill>
                  <a:srgbClr val="FF6600"/>
                </a:solidFill>
              </a:rPr>
              <a:t>168</a:t>
            </a:r>
            <a:r>
              <a:rPr lang="it-IT" sz="1100" b="1">
                <a:solidFill>
                  <a:srgbClr val="FF6600"/>
                </a:solidFill>
              </a:rPr>
              <a:t>.</a:t>
            </a:r>
            <a:r>
              <a:rPr lang="ru-RU" sz="1100" b="1">
                <a:solidFill>
                  <a:srgbClr val="FF6600"/>
                </a:solidFill>
              </a:rPr>
              <a:t>50</a:t>
            </a:r>
          </a:p>
          <a:p>
            <a:pPr fontAlgn="b"/>
            <a:r>
              <a:rPr lang="ru-RU" sz="1100">
                <a:solidFill>
                  <a:srgbClr val="FF6600"/>
                </a:solidFill>
              </a:rPr>
              <a:t>Виски </a:t>
            </a:r>
            <a:r>
              <a:rPr lang="en-US" sz="1100">
                <a:solidFill>
                  <a:srgbClr val="FF6600"/>
                </a:solidFill>
              </a:rPr>
              <a:t>Glenlivet 12 Y.O. (</a:t>
            </a:r>
            <a:r>
              <a:rPr lang="ru-RU" sz="1100">
                <a:solidFill>
                  <a:srgbClr val="FF6600"/>
                </a:solidFill>
              </a:rPr>
              <a:t>Шотландия) от </a:t>
            </a:r>
            <a:r>
              <a:rPr lang="ru-RU" sz="1100" b="1">
                <a:solidFill>
                  <a:srgbClr val="FF6600"/>
                </a:solidFill>
              </a:rPr>
              <a:t>16 318.50</a:t>
            </a:r>
          </a:p>
          <a:p>
            <a:pPr fontAlgn="b"/>
            <a:r>
              <a:rPr lang="ru-RU" sz="1100">
                <a:solidFill>
                  <a:srgbClr val="FF6600"/>
                </a:solidFill>
              </a:rPr>
              <a:t>Коньяк </a:t>
            </a:r>
            <a:r>
              <a:rPr lang="en-US" sz="1100">
                <a:solidFill>
                  <a:srgbClr val="FF6600"/>
                </a:solidFill>
              </a:rPr>
              <a:t>Tiffon XO</a:t>
            </a:r>
            <a:r>
              <a:rPr lang="ru-RU" sz="1100">
                <a:solidFill>
                  <a:srgbClr val="FF6600"/>
                </a:solidFill>
              </a:rPr>
              <a:t> (Франция) 0,7л от </a:t>
            </a:r>
            <a:r>
              <a:rPr lang="ru-RU" sz="1100" b="1">
                <a:solidFill>
                  <a:srgbClr val="FF6600"/>
                </a:solidFill>
              </a:rPr>
              <a:t>18 848.50</a:t>
            </a:r>
          </a:p>
          <a:p>
            <a:pPr fontAlgn="b"/>
            <a:endParaRPr lang="en-US" sz="1100" b="1">
              <a:solidFill>
                <a:srgbClr val="FF6600"/>
              </a:solidFill>
            </a:endParaRPr>
          </a:p>
          <a:p>
            <a:pPr fontAlgn="b"/>
            <a:endParaRPr lang="ru-RU" sz="1100">
              <a:solidFill>
                <a:srgbClr val="FF6600"/>
              </a:solidFill>
            </a:endParaRPr>
          </a:p>
          <a:p>
            <a:r>
              <a:rPr lang="ru-RU" sz="1000" b="1">
                <a:solidFill>
                  <a:srgbClr val="A6A6A6"/>
                </a:solidFill>
              </a:rPr>
              <a:t>Цена при тираже от 50 подарков.</a:t>
            </a:r>
          </a:p>
          <a:p>
            <a:r>
              <a:rPr lang="ru-RU" sz="1000" b="1">
                <a:solidFill>
                  <a:srgbClr val="A6A6A6"/>
                </a:solidFill>
              </a:rPr>
              <a:t>При тираже от 10 до 50 наценка 10%</a:t>
            </a:r>
          </a:p>
          <a:p>
            <a:endParaRPr lang="ru-RU" sz="1000" b="1"/>
          </a:p>
          <a:p>
            <a:endParaRPr lang="ru-RU" sz="1000"/>
          </a:p>
        </p:txBody>
      </p:sp>
      <p:sp>
        <p:nvSpPr>
          <p:cNvPr id="29699" name="TextBox 4"/>
          <p:cNvSpPr txBox="1">
            <a:spLocks noChangeArrowheads="1"/>
          </p:cNvSpPr>
          <p:nvPr/>
        </p:nvSpPr>
        <p:spPr bwMode="auto">
          <a:xfrm>
            <a:off x="5143500" y="1123950"/>
            <a:ext cx="3783013" cy="188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solidFill>
                  <a:srgbClr val="404040"/>
                </a:solidFill>
              </a:rPr>
              <a:t>от</a:t>
            </a:r>
            <a:r>
              <a:rPr lang="ru-RU" sz="1400"/>
              <a:t> </a:t>
            </a:r>
            <a:r>
              <a:rPr lang="ru-RU" sz="2400" b="1"/>
              <a:t>16 778.50</a:t>
            </a:r>
          </a:p>
          <a:p>
            <a:endParaRPr lang="ru-RU" sz="1800"/>
          </a:p>
          <a:p>
            <a:r>
              <a:rPr lang="ru-RU" sz="1400"/>
              <a:t>Коньяк </a:t>
            </a:r>
            <a:r>
              <a:rPr lang="en-US" sz="1400"/>
              <a:t>Tiffon Reserve</a:t>
            </a:r>
            <a:r>
              <a:rPr lang="ru-RU" sz="1400"/>
              <a:t> </a:t>
            </a:r>
            <a:r>
              <a:rPr lang="ru-RU" sz="1400" b="1"/>
              <a:t>(Франция) 0,7л</a:t>
            </a:r>
          </a:p>
          <a:p>
            <a:endParaRPr lang="en-US" sz="1400" b="1"/>
          </a:p>
          <a:p>
            <a:pPr>
              <a:buFont typeface="Arial" charset="0"/>
              <a:buChar char="•"/>
            </a:pPr>
            <a:r>
              <a:rPr lang="ru-RU"/>
              <a:t>Графин, декорированный с помощью пескоструйной гравировки вручную  </a:t>
            </a:r>
          </a:p>
          <a:p>
            <a:pPr>
              <a:buFont typeface="Arial" charset="0"/>
              <a:buChar char="•"/>
            </a:pPr>
            <a:r>
              <a:rPr lang="ru-RU"/>
              <a:t>Лакированный футляр с персонализацией</a:t>
            </a:r>
          </a:p>
          <a:p>
            <a:pPr>
              <a:buFont typeface="Arial" charset="0"/>
              <a:buChar char="•"/>
            </a:pPr>
            <a:r>
              <a:rPr lang="ru-RU"/>
              <a:t>Именной сертификат внутри футляра</a:t>
            </a:r>
          </a:p>
        </p:txBody>
      </p:sp>
      <p:sp>
        <p:nvSpPr>
          <p:cNvPr id="29700" name="TextBox 16"/>
          <p:cNvSpPr txBox="1">
            <a:spLocks noChangeArrowheads="1"/>
          </p:cNvSpPr>
          <p:nvPr/>
        </p:nvSpPr>
        <p:spPr bwMode="auto">
          <a:xfrm>
            <a:off x="260350" y="123825"/>
            <a:ext cx="58324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/>
              <a:t>Коньяк, виски, водка </a:t>
            </a:r>
          </a:p>
          <a:p>
            <a:pPr algn="ctr"/>
            <a:r>
              <a:rPr lang="ru-RU" sz="1600" b="1"/>
              <a:t>в премиальных графинах и лакированных футлярах </a:t>
            </a:r>
          </a:p>
        </p:txBody>
      </p:sp>
      <p:pic>
        <p:nvPicPr>
          <p:cNvPr id="29701" name="Рисунок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230688"/>
            <a:ext cx="2741613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2" name="TextBox 3"/>
          <p:cNvSpPr txBox="1">
            <a:spLocks noChangeArrowheads="1"/>
          </p:cNvSpPr>
          <p:nvPr/>
        </p:nvSpPr>
        <p:spPr bwMode="auto">
          <a:xfrm>
            <a:off x="1760538" y="4225925"/>
            <a:ext cx="1382712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Графин Эден 0,7</a:t>
            </a:r>
          </a:p>
        </p:txBody>
      </p:sp>
      <p:sp>
        <p:nvSpPr>
          <p:cNvPr id="29703" name="TextBox 17"/>
          <p:cNvSpPr txBox="1">
            <a:spLocks noChangeArrowheads="1"/>
          </p:cNvSpPr>
          <p:nvPr/>
        </p:nvSpPr>
        <p:spPr bwMode="auto">
          <a:xfrm>
            <a:off x="122238" y="6248400"/>
            <a:ext cx="12319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000"/>
              <a:t>Графин Рауль 0,7</a:t>
            </a:r>
          </a:p>
        </p:txBody>
      </p:sp>
      <p:sp>
        <p:nvSpPr>
          <p:cNvPr id="21" name="Прямоугольник 1"/>
          <p:cNvSpPr>
            <a:spLocks noChangeArrowheads="1"/>
          </p:cNvSpPr>
          <p:nvPr/>
        </p:nvSpPr>
        <p:spPr bwMode="auto">
          <a:xfrm>
            <a:off x="4965700" y="5807075"/>
            <a:ext cx="4211638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Сделаем за 5-6 недель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Цены действительны до 31 марта 2018 г.</a:t>
            </a:r>
          </a:p>
        </p:txBody>
      </p:sp>
      <p:sp>
        <p:nvSpPr>
          <p:cNvPr id="29705" name="TextBox 22"/>
          <p:cNvSpPr txBox="1">
            <a:spLocks noChangeArrowheads="1"/>
          </p:cNvSpPr>
          <p:nvPr/>
        </p:nvSpPr>
        <p:spPr bwMode="auto">
          <a:xfrm>
            <a:off x="7019925" y="949325"/>
            <a:ext cx="1954213" cy="646113"/>
          </a:xfrm>
          <a:prstGeom prst="rect">
            <a:avLst/>
          </a:prstGeom>
          <a:noFill/>
          <a:ln w="635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u="sng">
                <a:solidFill>
                  <a:srgbClr val="FF0000"/>
                </a:solidFill>
              </a:rPr>
              <a:t>СПЕЦПРЕДЛОЖЕНИЕ</a:t>
            </a:r>
          </a:p>
          <a:p>
            <a:pPr algn="ctr"/>
            <a:r>
              <a:rPr lang="ru-RU">
                <a:solidFill>
                  <a:srgbClr val="FF0000"/>
                </a:solidFill>
              </a:rPr>
              <a:t>до тех пор, пока имеется в наличии</a:t>
            </a:r>
            <a:endParaRPr lang="ru-RU" b="1">
              <a:solidFill>
                <a:srgbClr val="FF0000"/>
              </a:solidFill>
            </a:endParaRPr>
          </a:p>
        </p:txBody>
      </p:sp>
      <p:pic>
        <p:nvPicPr>
          <p:cNvPr id="29706" name="Рисунок 2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44813" y="4414838"/>
            <a:ext cx="2195512" cy="200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7" name="TextBox 15"/>
          <p:cNvSpPr txBox="1">
            <a:spLocks noChangeArrowheads="1"/>
          </p:cNvSpPr>
          <p:nvPr/>
        </p:nvSpPr>
        <p:spPr bwMode="auto">
          <a:xfrm>
            <a:off x="3322638" y="6196013"/>
            <a:ext cx="11588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000"/>
              <a:t>Графин Грег 0,7</a:t>
            </a:r>
          </a:p>
        </p:txBody>
      </p:sp>
      <p:grpSp>
        <p:nvGrpSpPr>
          <p:cNvPr id="29708" name="Группа 1"/>
          <p:cNvGrpSpPr>
            <a:grpSpLocks/>
          </p:cNvGrpSpPr>
          <p:nvPr/>
        </p:nvGrpSpPr>
        <p:grpSpPr bwMode="auto">
          <a:xfrm>
            <a:off x="0" y="6592888"/>
            <a:ext cx="8918575" cy="265112"/>
            <a:chOff x="81996" y="6513791"/>
            <a:chExt cx="8918819" cy="264262"/>
          </a:xfrm>
        </p:grpSpPr>
        <p:cxnSp>
          <p:nvCxnSpPr>
            <p:cNvPr id="11" name="Прямая соединительная линия 10"/>
            <p:cNvCxnSpPr/>
            <p:nvPr/>
          </p:nvCxnSpPr>
          <p:spPr>
            <a:xfrm>
              <a:off x="81996" y="6513791"/>
              <a:ext cx="8891831" cy="0"/>
            </a:xfrm>
            <a:prstGeom prst="line">
              <a:avLst/>
            </a:prstGeom>
            <a:ln w="3175"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710" name="TextBox 11"/>
            <p:cNvSpPr txBox="1">
              <a:spLocks noChangeArrowheads="1"/>
            </p:cNvSpPr>
            <p:nvPr/>
          </p:nvSpPr>
          <p:spPr bwMode="auto">
            <a:xfrm>
              <a:off x="108985" y="6551769"/>
              <a:ext cx="8891830" cy="226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20000"/>
                </a:spcBef>
                <a:buFont typeface="Arial" charset="0"/>
                <a:buNone/>
              </a:pPr>
              <a:r>
                <a:rPr lang="ru-RU" sz="1100" i="1">
                  <a:solidFill>
                    <a:schemeClr val="bg2"/>
                  </a:solidFill>
                  <a:hlinkClick r:id="rId5"/>
                </a:rPr>
                <a:t>adsweets.ru</a:t>
              </a:r>
              <a:r>
                <a:rPr lang="ru-RU" sz="1100" i="1">
                  <a:solidFill>
                    <a:schemeClr val="bg2"/>
                  </a:solidFill>
                </a:rPr>
                <a:t> - Рекламные Вкусности, </a:t>
              </a:r>
              <a:r>
                <a:rPr lang="ru-RU" sz="1100" i="1">
                  <a:solidFill>
                    <a:schemeClr val="bg2"/>
                  </a:solidFill>
                  <a:hlinkClick r:id="rId6"/>
                </a:rPr>
                <a:t>nestandart.ru</a:t>
              </a:r>
              <a:r>
                <a:rPr lang="ru-RU" sz="1100" i="1">
                  <a:solidFill>
                    <a:schemeClr val="bg2"/>
                  </a:solidFill>
                </a:rPr>
                <a:t> - Студия Нестандартной рекламы  7.495.782.20.90  </a:t>
              </a:r>
              <a:r>
                <a:rPr lang="ru-RU" sz="1100" i="1">
                  <a:solidFill>
                    <a:schemeClr val="bg2"/>
                  </a:solidFill>
                  <a:hlinkClick r:id="rId7"/>
                </a:rPr>
                <a:t>zapros@nestandart.ru</a:t>
              </a:r>
              <a:endParaRPr lang="ru-RU" sz="1100" i="1">
                <a:solidFill>
                  <a:schemeClr val="bg2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08050"/>
            <a:ext cx="6869113" cy="431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2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724400"/>
            <a:ext cx="2751138" cy="189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extBox 33"/>
          <p:cNvSpPr txBox="1">
            <a:spLocks noChangeArrowheads="1"/>
          </p:cNvSpPr>
          <p:nvPr/>
        </p:nvSpPr>
        <p:spPr bwMode="auto">
          <a:xfrm>
            <a:off x="4967288" y="4941888"/>
            <a:ext cx="4176712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100"/>
          </a:p>
          <a:p>
            <a:pPr fontAlgn="b"/>
            <a:r>
              <a:rPr lang="ru-RU" sz="1400"/>
              <a:t>Другие варианты:</a:t>
            </a:r>
          </a:p>
          <a:p>
            <a:pPr fontAlgn="b"/>
            <a:r>
              <a:rPr lang="it-IT" sz="1400">
                <a:solidFill>
                  <a:srgbClr val="FF6600"/>
                </a:solidFill>
              </a:rPr>
              <a:t>Граппа Veneta Sari (Италия) </a:t>
            </a:r>
            <a:r>
              <a:rPr lang="ru-RU" sz="1400">
                <a:solidFill>
                  <a:srgbClr val="FF6600"/>
                </a:solidFill>
              </a:rPr>
              <a:t>от 11</a:t>
            </a:r>
            <a:r>
              <a:rPr lang="it-IT" sz="1400">
                <a:solidFill>
                  <a:srgbClr val="FF6600"/>
                </a:solidFill>
              </a:rPr>
              <a:t> </a:t>
            </a:r>
            <a:r>
              <a:rPr lang="ru-RU" sz="1400">
                <a:solidFill>
                  <a:srgbClr val="FF6600"/>
                </a:solidFill>
              </a:rPr>
              <a:t>258</a:t>
            </a:r>
            <a:r>
              <a:rPr lang="it-IT" sz="1400">
                <a:solidFill>
                  <a:srgbClr val="FF6600"/>
                </a:solidFill>
              </a:rPr>
              <a:t>.</a:t>
            </a:r>
            <a:r>
              <a:rPr lang="ru-RU" sz="1400">
                <a:solidFill>
                  <a:srgbClr val="FF6600"/>
                </a:solidFill>
              </a:rPr>
              <a:t>50</a:t>
            </a:r>
          </a:p>
          <a:p>
            <a:pPr fontAlgn="b"/>
            <a:r>
              <a:rPr lang="ru-RU" sz="1400">
                <a:solidFill>
                  <a:srgbClr val="FF6600"/>
                </a:solidFill>
              </a:rPr>
              <a:t>Коньяк </a:t>
            </a:r>
            <a:r>
              <a:rPr lang="en-US" sz="1400">
                <a:solidFill>
                  <a:srgbClr val="FF6600"/>
                </a:solidFill>
              </a:rPr>
              <a:t>Tiffon Reserve</a:t>
            </a:r>
            <a:r>
              <a:rPr lang="ru-RU" sz="1400">
                <a:solidFill>
                  <a:srgbClr val="FF6600"/>
                </a:solidFill>
              </a:rPr>
              <a:t> (Франция) от</a:t>
            </a:r>
            <a:r>
              <a:rPr lang="en-US" sz="1400">
                <a:solidFill>
                  <a:srgbClr val="FF6600"/>
                </a:solidFill>
              </a:rPr>
              <a:t> 1</a:t>
            </a:r>
            <a:r>
              <a:rPr lang="ru-RU" sz="1400">
                <a:solidFill>
                  <a:srgbClr val="FF6600"/>
                </a:solidFill>
              </a:rPr>
              <a:t>3</a:t>
            </a:r>
            <a:r>
              <a:rPr lang="en-US" sz="1400">
                <a:solidFill>
                  <a:srgbClr val="FF6600"/>
                </a:solidFill>
              </a:rPr>
              <a:t> </a:t>
            </a:r>
            <a:r>
              <a:rPr lang="ru-RU" sz="1400">
                <a:solidFill>
                  <a:srgbClr val="FF6600"/>
                </a:solidFill>
              </a:rPr>
              <a:t>788.50</a:t>
            </a:r>
          </a:p>
          <a:p>
            <a:pPr fontAlgn="b"/>
            <a:r>
              <a:rPr lang="ru-RU" sz="1400">
                <a:solidFill>
                  <a:srgbClr val="FF6600"/>
                </a:solidFill>
              </a:rPr>
              <a:t>Виски </a:t>
            </a:r>
            <a:r>
              <a:rPr lang="en-US" sz="1400">
                <a:solidFill>
                  <a:srgbClr val="FF6600"/>
                </a:solidFill>
              </a:rPr>
              <a:t>Bowmore 12 Y.O</a:t>
            </a:r>
            <a:r>
              <a:rPr lang="ru-RU" sz="1400">
                <a:solidFill>
                  <a:srgbClr val="FF6600"/>
                </a:solidFill>
              </a:rPr>
              <a:t>. (Шотландия) от 14 823.50</a:t>
            </a:r>
            <a:endParaRPr lang="en-US" sz="1400">
              <a:solidFill>
                <a:srgbClr val="FF6600"/>
              </a:solidFill>
            </a:endParaRPr>
          </a:p>
          <a:p>
            <a:endParaRPr lang="ru-RU" sz="1400">
              <a:solidFill>
                <a:srgbClr val="A6A6A6"/>
              </a:solidFill>
            </a:endParaRPr>
          </a:p>
          <a:p>
            <a:endParaRPr lang="ru-RU" sz="1100" b="1"/>
          </a:p>
          <a:p>
            <a:endParaRPr lang="ru-RU" sz="1100"/>
          </a:p>
        </p:txBody>
      </p:sp>
      <p:sp>
        <p:nvSpPr>
          <p:cNvPr id="30724" name="TextBox 4"/>
          <p:cNvSpPr txBox="1">
            <a:spLocks noChangeArrowheads="1"/>
          </p:cNvSpPr>
          <p:nvPr/>
        </p:nvSpPr>
        <p:spPr bwMode="auto">
          <a:xfrm>
            <a:off x="6783388" y="1058863"/>
            <a:ext cx="2190750" cy="301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solidFill>
                  <a:srgbClr val="404040"/>
                </a:solidFill>
              </a:rPr>
              <a:t>от</a:t>
            </a:r>
            <a:r>
              <a:rPr lang="ru-RU" sz="1400"/>
              <a:t> </a:t>
            </a:r>
            <a:r>
              <a:rPr lang="ru-RU" sz="2400" b="1"/>
              <a:t>9 993.50</a:t>
            </a:r>
            <a:endParaRPr lang="en-US" sz="2400" b="1"/>
          </a:p>
          <a:p>
            <a:endParaRPr lang="ru-RU" sz="1800" b="1"/>
          </a:p>
          <a:p>
            <a:r>
              <a:rPr lang="ru-RU" sz="1400" b="1"/>
              <a:t>Водка Царская </a:t>
            </a:r>
          </a:p>
          <a:p>
            <a:r>
              <a:rPr lang="ru-RU" sz="1400" b="1"/>
              <a:t>(Россия) 0,7л</a:t>
            </a:r>
          </a:p>
          <a:p>
            <a:endParaRPr lang="ru-RU" sz="1400" b="1"/>
          </a:p>
          <a:p>
            <a:pPr>
              <a:buFont typeface="Arial" charset="0"/>
              <a:buChar char="•"/>
            </a:pPr>
            <a:r>
              <a:rPr lang="ru-RU"/>
              <a:t>Графин, декорированный с помощью пескоструйной гравировки вручную  </a:t>
            </a:r>
          </a:p>
          <a:p>
            <a:pPr>
              <a:buFont typeface="Arial" charset="0"/>
              <a:buChar char="•"/>
            </a:pPr>
            <a:endParaRPr lang="ru-RU"/>
          </a:p>
          <a:p>
            <a:pPr>
              <a:buFont typeface="Arial" charset="0"/>
              <a:buChar char="•"/>
            </a:pPr>
            <a:r>
              <a:rPr lang="ru-RU"/>
              <a:t>Дизайнерский футляр с персонализацией</a:t>
            </a:r>
          </a:p>
          <a:p>
            <a:pPr>
              <a:buFont typeface="Arial" charset="0"/>
              <a:buChar char="•"/>
            </a:pPr>
            <a:endParaRPr lang="ru-RU"/>
          </a:p>
          <a:p>
            <a:pPr>
              <a:buFont typeface="Arial" charset="0"/>
              <a:buChar char="•"/>
            </a:pPr>
            <a:r>
              <a:rPr lang="ru-RU"/>
              <a:t>Именной сертификат внутри футляра</a:t>
            </a:r>
          </a:p>
        </p:txBody>
      </p:sp>
      <p:sp>
        <p:nvSpPr>
          <p:cNvPr id="30725" name="TextBox 14"/>
          <p:cNvSpPr txBox="1">
            <a:spLocks noChangeArrowheads="1"/>
          </p:cNvSpPr>
          <p:nvPr/>
        </p:nvSpPr>
        <p:spPr bwMode="auto">
          <a:xfrm>
            <a:off x="271463" y="119063"/>
            <a:ext cx="56165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/>
              <a:t>Коньяк, виски, водка, граппа</a:t>
            </a:r>
          </a:p>
          <a:p>
            <a:pPr algn="ctr"/>
            <a:r>
              <a:rPr lang="ru-RU" sz="1600" b="1"/>
              <a:t>в гравированных графинах и дизайнерских футлярах</a:t>
            </a:r>
          </a:p>
        </p:txBody>
      </p:sp>
      <p:sp>
        <p:nvSpPr>
          <p:cNvPr id="30726" name="Прямоугольник 1"/>
          <p:cNvSpPr>
            <a:spLocks noChangeArrowheads="1"/>
          </p:cNvSpPr>
          <p:nvPr/>
        </p:nvSpPr>
        <p:spPr bwMode="auto">
          <a:xfrm>
            <a:off x="2484438" y="5300663"/>
            <a:ext cx="4108450" cy="110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100">
                <a:solidFill>
                  <a:srgbClr val="A6A6A6"/>
                </a:solidFill>
              </a:rPr>
              <a:t>Цена при тираже от 50 подарков.</a:t>
            </a:r>
          </a:p>
          <a:p>
            <a:r>
              <a:rPr lang="ru-RU" sz="1100">
                <a:solidFill>
                  <a:srgbClr val="A6A6A6"/>
                </a:solidFill>
              </a:rPr>
              <a:t>При тираже от 20 до 50 наценка 10%</a:t>
            </a:r>
          </a:p>
          <a:p>
            <a:endParaRPr lang="ru-RU" sz="1100">
              <a:solidFill>
                <a:srgbClr val="A6A6A6"/>
              </a:solidFill>
            </a:endParaRPr>
          </a:p>
          <a:p>
            <a:r>
              <a:rPr lang="ru-RU" sz="1100">
                <a:solidFill>
                  <a:srgbClr val="A6A6A6"/>
                </a:solidFill>
              </a:rPr>
              <a:t>Сделаем за 5-6 недель</a:t>
            </a:r>
            <a:endParaRPr lang="en-US" sz="1100">
              <a:solidFill>
                <a:srgbClr val="A6A6A6"/>
              </a:solidFill>
            </a:endParaRPr>
          </a:p>
          <a:p>
            <a:r>
              <a:rPr lang="ru-RU" sz="1100">
                <a:solidFill>
                  <a:srgbClr val="A6A6A6"/>
                </a:solidFill>
              </a:rPr>
              <a:t>Цены действительны </a:t>
            </a:r>
          </a:p>
          <a:p>
            <a:r>
              <a:rPr lang="ru-RU" sz="1100">
                <a:solidFill>
                  <a:srgbClr val="A6A6A6"/>
                </a:solidFill>
              </a:rPr>
              <a:t>до 31 марта 2018 г.</a:t>
            </a:r>
          </a:p>
        </p:txBody>
      </p:sp>
      <p:sp>
        <p:nvSpPr>
          <p:cNvPr id="30727" name="TextBox 16"/>
          <p:cNvSpPr txBox="1">
            <a:spLocks noChangeArrowheads="1"/>
          </p:cNvSpPr>
          <p:nvPr/>
        </p:nvSpPr>
        <p:spPr bwMode="auto">
          <a:xfrm>
            <a:off x="4787900" y="842963"/>
            <a:ext cx="1882775" cy="646112"/>
          </a:xfrm>
          <a:prstGeom prst="rect">
            <a:avLst/>
          </a:prstGeom>
          <a:noFill/>
          <a:ln w="635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u="sng">
                <a:solidFill>
                  <a:srgbClr val="FF0000"/>
                </a:solidFill>
              </a:rPr>
              <a:t>СПЕЦПРЕДЛОЖЕНИЕ</a:t>
            </a:r>
          </a:p>
          <a:p>
            <a:pPr algn="ctr"/>
            <a:r>
              <a:rPr lang="ru-RU">
                <a:solidFill>
                  <a:srgbClr val="FF0000"/>
                </a:solidFill>
              </a:rPr>
              <a:t>до тех пор, пока имеется в наличии</a:t>
            </a:r>
            <a:endParaRPr lang="ru-RU" b="1">
              <a:solidFill>
                <a:srgbClr val="FF0000"/>
              </a:solidFill>
            </a:endParaRPr>
          </a:p>
        </p:txBody>
      </p:sp>
      <p:grpSp>
        <p:nvGrpSpPr>
          <p:cNvPr id="30728" name="Группа 1"/>
          <p:cNvGrpSpPr>
            <a:grpSpLocks/>
          </p:cNvGrpSpPr>
          <p:nvPr/>
        </p:nvGrpSpPr>
        <p:grpSpPr bwMode="auto">
          <a:xfrm>
            <a:off x="0" y="6592888"/>
            <a:ext cx="8918575" cy="265112"/>
            <a:chOff x="81996" y="6513791"/>
            <a:chExt cx="8918819" cy="264262"/>
          </a:xfrm>
        </p:grpSpPr>
        <p:cxnSp>
          <p:nvCxnSpPr>
            <p:cNvPr id="11" name="Прямая соединительная линия 10"/>
            <p:cNvCxnSpPr/>
            <p:nvPr/>
          </p:nvCxnSpPr>
          <p:spPr>
            <a:xfrm>
              <a:off x="81996" y="6513791"/>
              <a:ext cx="8891831" cy="0"/>
            </a:xfrm>
            <a:prstGeom prst="line">
              <a:avLst/>
            </a:prstGeom>
            <a:ln w="3175"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730" name="TextBox 11"/>
            <p:cNvSpPr txBox="1">
              <a:spLocks noChangeArrowheads="1"/>
            </p:cNvSpPr>
            <p:nvPr/>
          </p:nvSpPr>
          <p:spPr bwMode="auto">
            <a:xfrm>
              <a:off x="108985" y="6551769"/>
              <a:ext cx="8891830" cy="226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20000"/>
                </a:spcBef>
                <a:buFont typeface="Arial" charset="0"/>
                <a:buNone/>
              </a:pPr>
              <a:r>
                <a:rPr lang="ru-RU" sz="1100" i="1">
                  <a:solidFill>
                    <a:schemeClr val="bg2"/>
                  </a:solidFill>
                  <a:hlinkClick r:id="rId4"/>
                </a:rPr>
                <a:t>adsweets.ru</a:t>
              </a:r>
              <a:r>
                <a:rPr lang="ru-RU" sz="1100" i="1">
                  <a:solidFill>
                    <a:schemeClr val="bg2"/>
                  </a:solidFill>
                </a:rPr>
                <a:t> - Рекламные Вкусности, </a:t>
              </a:r>
              <a:r>
                <a:rPr lang="ru-RU" sz="1100" i="1">
                  <a:solidFill>
                    <a:schemeClr val="bg2"/>
                  </a:solidFill>
                  <a:hlinkClick r:id="rId5"/>
                </a:rPr>
                <a:t>nestandart.ru</a:t>
              </a:r>
              <a:r>
                <a:rPr lang="ru-RU" sz="1100" i="1">
                  <a:solidFill>
                    <a:schemeClr val="bg2"/>
                  </a:solidFill>
                </a:rPr>
                <a:t> - Студия Нестандартной рекламы  7.495.782.20.90  </a:t>
              </a:r>
              <a:r>
                <a:rPr lang="ru-RU" sz="1100" i="1">
                  <a:solidFill>
                    <a:schemeClr val="bg2"/>
                  </a:solidFill>
                  <a:hlinkClick r:id="rId6"/>
                </a:rPr>
                <a:t>zapros@nestandart.ru</a:t>
              </a:r>
              <a:endParaRPr lang="ru-RU" sz="1100" i="1">
                <a:solidFill>
                  <a:schemeClr val="bg2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60800"/>
            <a:ext cx="3341688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6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27038"/>
            <a:ext cx="6227763" cy="379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TextBox 33"/>
          <p:cNvSpPr txBox="1">
            <a:spLocks noChangeArrowheads="1"/>
          </p:cNvSpPr>
          <p:nvPr/>
        </p:nvSpPr>
        <p:spPr bwMode="auto">
          <a:xfrm>
            <a:off x="6227763" y="2997200"/>
            <a:ext cx="2916237" cy="252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100"/>
          </a:p>
          <a:p>
            <a:pPr fontAlgn="b"/>
            <a:r>
              <a:rPr lang="ru-RU" sz="1400" b="1"/>
              <a:t>Другие варианты:</a:t>
            </a:r>
          </a:p>
          <a:p>
            <a:pPr fontAlgn="b"/>
            <a:r>
              <a:rPr lang="ru-RU" sz="1400">
                <a:solidFill>
                  <a:srgbClr val="FF6600"/>
                </a:solidFill>
              </a:rPr>
              <a:t>Водка Царская (Россия) от</a:t>
            </a:r>
            <a:r>
              <a:rPr lang="ru-RU" sz="1400" b="1">
                <a:solidFill>
                  <a:srgbClr val="FF6600"/>
                </a:solidFill>
              </a:rPr>
              <a:t> 6 313.50</a:t>
            </a:r>
          </a:p>
          <a:p>
            <a:pPr fontAlgn="b"/>
            <a:r>
              <a:rPr lang="ru-RU" sz="1400">
                <a:solidFill>
                  <a:srgbClr val="FF6600"/>
                </a:solidFill>
              </a:rPr>
              <a:t>Водка Белуга Нобл (Россия) от </a:t>
            </a:r>
            <a:r>
              <a:rPr lang="ru-RU" sz="1400" b="1">
                <a:solidFill>
                  <a:srgbClr val="FF6600"/>
                </a:solidFill>
              </a:rPr>
              <a:t>7 463.50</a:t>
            </a:r>
          </a:p>
          <a:p>
            <a:pPr fontAlgn="b"/>
            <a:r>
              <a:rPr lang="ru-RU" sz="1400">
                <a:solidFill>
                  <a:srgbClr val="FF6600"/>
                </a:solidFill>
              </a:rPr>
              <a:t>Коньяк </a:t>
            </a:r>
            <a:r>
              <a:rPr lang="en-US" sz="1400">
                <a:solidFill>
                  <a:srgbClr val="FF6600"/>
                </a:solidFill>
              </a:rPr>
              <a:t>Tiffon XO </a:t>
            </a:r>
            <a:r>
              <a:rPr lang="ru-RU" sz="1400">
                <a:solidFill>
                  <a:srgbClr val="FF6600"/>
                </a:solidFill>
              </a:rPr>
              <a:t>(Франция) от </a:t>
            </a:r>
            <a:r>
              <a:rPr lang="ru-RU" sz="1400" b="1">
                <a:solidFill>
                  <a:srgbClr val="FF6600"/>
                </a:solidFill>
              </a:rPr>
              <a:t>13 788.50</a:t>
            </a:r>
            <a:endParaRPr lang="ru-RU" sz="1100" b="1">
              <a:solidFill>
                <a:srgbClr val="FF6600"/>
              </a:solidFill>
            </a:endParaRPr>
          </a:p>
          <a:p>
            <a:pPr fontAlgn="b"/>
            <a:endParaRPr lang="ru-RU" sz="1100">
              <a:solidFill>
                <a:srgbClr val="FF6600"/>
              </a:solidFill>
            </a:endParaRPr>
          </a:p>
          <a:p>
            <a:r>
              <a:rPr lang="ru-RU" sz="1000" b="1">
                <a:solidFill>
                  <a:srgbClr val="A6A6A6"/>
                </a:solidFill>
              </a:rPr>
              <a:t>    Цена при тираже от 50 подарков.</a:t>
            </a:r>
          </a:p>
          <a:p>
            <a:r>
              <a:rPr lang="ru-RU" sz="1000" b="1">
                <a:solidFill>
                  <a:srgbClr val="A6A6A6"/>
                </a:solidFill>
              </a:rPr>
              <a:t>    При тираже от 20 до 50 наценка 10%</a:t>
            </a:r>
          </a:p>
          <a:p>
            <a:r>
              <a:rPr lang="ru-RU" sz="1000" b="1">
                <a:solidFill>
                  <a:srgbClr val="A6A6A6"/>
                </a:solidFill>
              </a:rPr>
              <a:t>    При полноцветной печати</a:t>
            </a:r>
          </a:p>
          <a:p>
            <a:r>
              <a:rPr lang="ru-RU" sz="1000" b="1">
                <a:solidFill>
                  <a:srgbClr val="A6A6A6"/>
                </a:solidFill>
              </a:rPr>
              <a:t>            на коробке +300 руб. </a:t>
            </a:r>
          </a:p>
        </p:txBody>
      </p:sp>
      <p:sp>
        <p:nvSpPr>
          <p:cNvPr id="31748" name="TextBox 4"/>
          <p:cNvSpPr txBox="1">
            <a:spLocks noChangeArrowheads="1"/>
          </p:cNvSpPr>
          <p:nvPr/>
        </p:nvSpPr>
        <p:spPr bwMode="auto">
          <a:xfrm>
            <a:off x="5849938" y="765175"/>
            <a:ext cx="3330575" cy="210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solidFill>
                  <a:srgbClr val="404040"/>
                </a:solidFill>
              </a:rPr>
              <a:t>от</a:t>
            </a:r>
            <a:r>
              <a:rPr lang="ru-RU" sz="1400"/>
              <a:t> </a:t>
            </a:r>
            <a:r>
              <a:rPr lang="ru-RU" sz="2400" b="1"/>
              <a:t>11 258.50</a:t>
            </a:r>
          </a:p>
          <a:p>
            <a:endParaRPr lang="ru-RU" sz="1800"/>
          </a:p>
          <a:p>
            <a:pPr fontAlgn="b"/>
            <a:r>
              <a:rPr lang="ru-RU" sz="1400" b="1"/>
              <a:t>Коньяк </a:t>
            </a:r>
            <a:r>
              <a:rPr lang="en-US" sz="1400" b="1"/>
              <a:t>Tiffon Reserve </a:t>
            </a:r>
            <a:r>
              <a:rPr lang="ru-RU" sz="1400" b="1"/>
              <a:t>(Франция) 0,5л</a:t>
            </a:r>
          </a:p>
          <a:p>
            <a:pPr fontAlgn="b"/>
            <a:endParaRPr lang="en-US" sz="1400" b="1"/>
          </a:p>
          <a:p>
            <a:pPr>
              <a:buFont typeface="Arial" charset="0"/>
              <a:buChar char="•"/>
            </a:pPr>
            <a:r>
              <a:rPr lang="ru-RU"/>
              <a:t>Графин, декорированный с помощью пескоструйной гравировки вручную  </a:t>
            </a:r>
          </a:p>
          <a:p>
            <a:pPr>
              <a:buFont typeface="Arial" charset="0"/>
              <a:buChar char="•"/>
            </a:pPr>
            <a:r>
              <a:rPr lang="ru-RU"/>
              <a:t>Дизайнерский футляр с персонализацией</a:t>
            </a:r>
          </a:p>
          <a:p>
            <a:pPr>
              <a:buFont typeface="Arial" charset="0"/>
              <a:buChar char="•"/>
            </a:pPr>
            <a:r>
              <a:rPr lang="ru-RU"/>
              <a:t>Именной сертификат внутри футляра</a:t>
            </a:r>
          </a:p>
        </p:txBody>
      </p:sp>
      <p:sp>
        <p:nvSpPr>
          <p:cNvPr id="31749" name="TextBox 11"/>
          <p:cNvSpPr txBox="1">
            <a:spLocks noChangeArrowheads="1"/>
          </p:cNvSpPr>
          <p:nvPr/>
        </p:nvSpPr>
        <p:spPr bwMode="auto">
          <a:xfrm>
            <a:off x="225425" y="3878263"/>
            <a:ext cx="15017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Графин Дженс 0,5</a:t>
            </a:r>
          </a:p>
        </p:txBody>
      </p:sp>
      <p:sp>
        <p:nvSpPr>
          <p:cNvPr id="31750" name="TextBox 14"/>
          <p:cNvSpPr txBox="1">
            <a:spLocks noChangeArrowheads="1"/>
          </p:cNvSpPr>
          <p:nvPr/>
        </p:nvSpPr>
        <p:spPr bwMode="auto">
          <a:xfrm>
            <a:off x="420688" y="157163"/>
            <a:ext cx="56165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/>
              <a:t>Коньяк, виски, водка, граппа</a:t>
            </a:r>
          </a:p>
          <a:p>
            <a:pPr algn="ctr"/>
            <a:r>
              <a:rPr lang="ru-RU" sz="1600" b="1"/>
              <a:t>в гравированных графинах и картонных футлярах</a:t>
            </a:r>
          </a:p>
        </p:txBody>
      </p:sp>
      <p:pic>
        <p:nvPicPr>
          <p:cNvPr id="31751" name="Рисунок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48038" y="4221163"/>
            <a:ext cx="2865437" cy="214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"/>
          <p:cNvSpPr>
            <a:spLocks noChangeArrowheads="1"/>
          </p:cNvSpPr>
          <p:nvPr/>
        </p:nvSpPr>
        <p:spPr bwMode="auto">
          <a:xfrm>
            <a:off x="6516688" y="5589588"/>
            <a:ext cx="2395537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Сделаем за 4-5 недель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Цены действительны до 31 марта 2018 г.</a:t>
            </a:r>
          </a:p>
        </p:txBody>
      </p:sp>
      <p:grpSp>
        <p:nvGrpSpPr>
          <p:cNvPr id="31753" name="Группа 1"/>
          <p:cNvGrpSpPr>
            <a:grpSpLocks/>
          </p:cNvGrpSpPr>
          <p:nvPr/>
        </p:nvGrpSpPr>
        <p:grpSpPr bwMode="auto">
          <a:xfrm>
            <a:off x="0" y="6592888"/>
            <a:ext cx="8918575" cy="265112"/>
            <a:chOff x="81996" y="6513791"/>
            <a:chExt cx="8918819" cy="264262"/>
          </a:xfrm>
        </p:grpSpPr>
        <p:cxnSp>
          <p:nvCxnSpPr>
            <p:cNvPr id="11" name="Прямая соединительная линия 10"/>
            <p:cNvCxnSpPr/>
            <p:nvPr/>
          </p:nvCxnSpPr>
          <p:spPr>
            <a:xfrm>
              <a:off x="81996" y="6513791"/>
              <a:ext cx="8891831" cy="0"/>
            </a:xfrm>
            <a:prstGeom prst="line">
              <a:avLst/>
            </a:prstGeom>
            <a:ln w="3175"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755" name="TextBox 11"/>
            <p:cNvSpPr txBox="1">
              <a:spLocks noChangeArrowheads="1"/>
            </p:cNvSpPr>
            <p:nvPr/>
          </p:nvSpPr>
          <p:spPr bwMode="auto">
            <a:xfrm>
              <a:off x="108985" y="6551769"/>
              <a:ext cx="8891830" cy="226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20000"/>
                </a:spcBef>
                <a:buFont typeface="Arial" charset="0"/>
                <a:buNone/>
              </a:pPr>
              <a:r>
                <a:rPr lang="ru-RU" sz="1100" i="1">
                  <a:solidFill>
                    <a:schemeClr val="bg2"/>
                  </a:solidFill>
                  <a:hlinkClick r:id="rId5"/>
                </a:rPr>
                <a:t>adsweets.ru</a:t>
              </a:r>
              <a:r>
                <a:rPr lang="ru-RU" sz="1100" i="1">
                  <a:solidFill>
                    <a:schemeClr val="bg2"/>
                  </a:solidFill>
                </a:rPr>
                <a:t> - Рекламные Вкусности, </a:t>
              </a:r>
              <a:r>
                <a:rPr lang="ru-RU" sz="1100" i="1">
                  <a:solidFill>
                    <a:schemeClr val="bg2"/>
                  </a:solidFill>
                  <a:hlinkClick r:id="rId6"/>
                </a:rPr>
                <a:t>nestandart.ru</a:t>
              </a:r>
              <a:r>
                <a:rPr lang="ru-RU" sz="1100" i="1">
                  <a:solidFill>
                    <a:schemeClr val="bg2"/>
                  </a:solidFill>
                </a:rPr>
                <a:t> - Студия Нестандартной рекламы  7.495.782.20.90  </a:t>
              </a:r>
              <a:r>
                <a:rPr lang="ru-RU" sz="1100" i="1">
                  <a:solidFill>
                    <a:schemeClr val="bg2"/>
                  </a:solidFill>
                  <a:hlinkClick r:id="rId7"/>
                </a:rPr>
                <a:t>zapros@nestandart.ru</a:t>
              </a:r>
              <a:endParaRPr lang="ru-RU" sz="1100" i="1">
                <a:solidFill>
                  <a:schemeClr val="bg2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63813" y="0"/>
            <a:ext cx="6580187" cy="466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0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76250"/>
            <a:ext cx="3432175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TextBox 33"/>
          <p:cNvSpPr txBox="1">
            <a:spLocks noChangeArrowheads="1"/>
          </p:cNvSpPr>
          <p:nvPr/>
        </p:nvSpPr>
        <p:spPr bwMode="auto">
          <a:xfrm>
            <a:off x="4787900" y="4149725"/>
            <a:ext cx="3879850" cy="199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"/>
            <a:r>
              <a:rPr lang="ru-RU" sz="1100" b="1"/>
              <a:t>Другие варианты:</a:t>
            </a:r>
          </a:p>
          <a:p>
            <a:pPr fontAlgn="b"/>
            <a:endParaRPr lang="ru-RU" sz="1100" b="1"/>
          </a:p>
          <a:p>
            <a:pPr fontAlgn="b"/>
            <a:r>
              <a:rPr lang="ru-RU" sz="1600" b="1">
                <a:solidFill>
                  <a:srgbClr val="FF6600"/>
                </a:solidFill>
              </a:rPr>
              <a:t>от 12 523.50</a:t>
            </a:r>
            <a:endParaRPr lang="ru-RU" sz="1600" b="1"/>
          </a:p>
          <a:p>
            <a:r>
              <a:rPr lang="ru-RU">
                <a:solidFill>
                  <a:srgbClr val="FF6600"/>
                </a:solidFill>
              </a:rPr>
              <a:t>Коньяк </a:t>
            </a:r>
            <a:r>
              <a:rPr lang="en-US">
                <a:solidFill>
                  <a:srgbClr val="FF6600"/>
                </a:solidFill>
              </a:rPr>
              <a:t>Tiffon XO </a:t>
            </a:r>
            <a:r>
              <a:rPr lang="ru-RU">
                <a:solidFill>
                  <a:srgbClr val="FF6600"/>
                </a:solidFill>
              </a:rPr>
              <a:t>(Франция) 0,2л </a:t>
            </a:r>
            <a:r>
              <a:rPr lang="en-US">
                <a:solidFill>
                  <a:srgbClr val="FF6600"/>
                </a:solidFill>
              </a:rPr>
              <a:t>+</a:t>
            </a:r>
            <a:endParaRPr lang="ru-RU">
              <a:solidFill>
                <a:srgbClr val="FF6600"/>
              </a:solidFill>
            </a:endParaRPr>
          </a:p>
          <a:p>
            <a:r>
              <a:rPr lang="ru-RU">
                <a:solidFill>
                  <a:srgbClr val="FF6600"/>
                </a:solidFill>
              </a:rPr>
              <a:t>Граппа </a:t>
            </a:r>
            <a:r>
              <a:rPr lang="en-US">
                <a:solidFill>
                  <a:srgbClr val="FF6600"/>
                </a:solidFill>
              </a:rPr>
              <a:t>Veneta Sari </a:t>
            </a:r>
            <a:r>
              <a:rPr lang="ru-RU">
                <a:solidFill>
                  <a:srgbClr val="FF6600"/>
                </a:solidFill>
              </a:rPr>
              <a:t>(Италия) 0,2л +</a:t>
            </a:r>
          </a:p>
          <a:p>
            <a:r>
              <a:rPr lang="ru-RU">
                <a:solidFill>
                  <a:srgbClr val="FF6600"/>
                </a:solidFill>
              </a:rPr>
              <a:t>Виски </a:t>
            </a:r>
            <a:r>
              <a:rPr lang="en-US">
                <a:solidFill>
                  <a:srgbClr val="FF6600"/>
                </a:solidFill>
              </a:rPr>
              <a:t>Auchentoshan </a:t>
            </a:r>
            <a:r>
              <a:rPr lang="ru-RU">
                <a:solidFill>
                  <a:srgbClr val="FF6600"/>
                </a:solidFill>
              </a:rPr>
              <a:t>12</a:t>
            </a:r>
            <a:r>
              <a:rPr lang="en-US">
                <a:solidFill>
                  <a:srgbClr val="FF6600"/>
                </a:solidFill>
              </a:rPr>
              <a:t> Y.O.</a:t>
            </a:r>
            <a:r>
              <a:rPr lang="ru-RU">
                <a:solidFill>
                  <a:srgbClr val="FF6600"/>
                </a:solidFill>
              </a:rPr>
              <a:t> (Шотландия) 0,2л</a:t>
            </a:r>
          </a:p>
          <a:p>
            <a:endParaRPr lang="ru-RU" sz="1100"/>
          </a:p>
          <a:p>
            <a:r>
              <a:rPr lang="ru-RU" sz="1000" b="1">
                <a:solidFill>
                  <a:srgbClr val="A6A6A6"/>
                </a:solidFill>
              </a:rPr>
              <a:t>Цена при тираже от 50 подарков.</a:t>
            </a:r>
          </a:p>
          <a:p>
            <a:r>
              <a:rPr lang="ru-RU" sz="1000" b="1">
                <a:solidFill>
                  <a:srgbClr val="A6A6A6"/>
                </a:solidFill>
              </a:rPr>
              <a:t>При тираже от 20 до 50 наценка 10%</a:t>
            </a:r>
          </a:p>
          <a:p>
            <a:endParaRPr lang="ru-RU" sz="1000" b="1">
              <a:solidFill>
                <a:srgbClr val="A6A6A6"/>
              </a:solidFill>
            </a:endParaRPr>
          </a:p>
          <a:p>
            <a:endParaRPr lang="ru-RU" sz="1000"/>
          </a:p>
        </p:txBody>
      </p:sp>
      <p:sp>
        <p:nvSpPr>
          <p:cNvPr id="32772" name="TextBox 4"/>
          <p:cNvSpPr txBox="1">
            <a:spLocks noChangeArrowheads="1"/>
          </p:cNvSpPr>
          <p:nvPr/>
        </p:nvSpPr>
        <p:spPr bwMode="auto">
          <a:xfrm>
            <a:off x="361950" y="4197350"/>
            <a:ext cx="4192588" cy="225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/>
              <a:t>от </a:t>
            </a:r>
            <a:r>
              <a:rPr lang="ru-RU" sz="2400" b="1"/>
              <a:t>10 798.50</a:t>
            </a:r>
            <a:endParaRPr lang="en-US" sz="2400" b="1"/>
          </a:p>
          <a:p>
            <a:r>
              <a:rPr lang="ru-RU" sz="1400" b="1"/>
              <a:t>Подарочный сет из трёх графинов:</a:t>
            </a:r>
          </a:p>
          <a:p>
            <a:pPr fontAlgn="b"/>
            <a:r>
              <a:rPr lang="ru-RU" sz="1400"/>
              <a:t>Коньяк Новокубанский 6 лет (Россия) 0,2 +</a:t>
            </a:r>
          </a:p>
          <a:p>
            <a:pPr fontAlgn="b"/>
            <a:r>
              <a:rPr lang="ru-RU" sz="1400"/>
              <a:t>Водка Царская (Россия) 0,2 +</a:t>
            </a:r>
          </a:p>
          <a:p>
            <a:pPr fontAlgn="b"/>
            <a:r>
              <a:rPr lang="ru-RU" sz="1400"/>
              <a:t>Виски </a:t>
            </a:r>
            <a:r>
              <a:rPr lang="en-US" sz="1400"/>
              <a:t>Glenfarclas 8 Y.O. (</a:t>
            </a:r>
            <a:r>
              <a:rPr lang="ru-RU" sz="1400"/>
              <a:t>Шотландия) </a:t>
            </a:r>
            <a:r>
              <a:rPr lang="en-US" sz="1400"/>
              <a:t>0</a:t>
            </a:r>
            <a:r>
              <a:rPr lang="ru-RU" sz="1400"/>
              <a:t>,2</a:t>
            </a:r>
            <a:endParaRPr lang="ru-RU" sz="1400" b="1"/>
          </a:p>
          <a:p>
            <a:endParaRPr lang="ru-RU" sz="1400" b="1"/>
          </a:p>
          <a:p>
            <a:pPr>
              <a:buFont typeface="Arial" charset="0"/>
              <a:buChar char="•"/>
            </a:pPr>
            <a:r>
              <a:rPr lang="ru-RU"/>
              <a:t>Три миниатюрных графина 0,2л, декорированных с помощью пескоструйной гравировки вручную  </a:t>
            </a:r>
          </a:p>
          <a:p>
            <a:pPr>
              <a:buFont typeface="Arial" charset="0"/>
              <a:buChar char="•"/>
            </a:pPr>
            <a:r>
              <a:rPr lang="ru-RU"/>
              <a:t>Деревянный футляр с персонализацией</a:t>
            </a:r>
          </a:p>
          <a:p>
            <a:pPr>
              <a:buFont typeface="Arial" charset="0"/>
              <a:buChar char="•"/>
            </a:pPr>
            <a:r>
              <a:rPr lang="ru-RU"/>
              <a:t>Именной сертификат внутри футляра</a:t>
            </a:r>
          </a:p>
        </p:txBody>
      </p:sp>
      <p:sp>
        <p:nvSpPr>
          <p:cNvPr id="32773" name="TextBox 5"/>
          <p:cNvSpPr txBox="1">
            <a:spLocks noChangeArrowheads="1"/>
          </p:cNvSpPr>
          <p:nvPr/>
        </p:nvSpPr>
        <p:spPr bwMode="auto">
          <a:xfrm rot="-5400000">
            <a:off x="7274719" y="2985294"/>
            <a:ext cx="301942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Графины Бали или Апотекер 0,2 * 3 шт.</a:t>
            </a:r>
          </a:p>
        </p:txBody>
      </p:sp>
      <p:sp>
        <p:nvSpPr>
          <p:cNvPr id="32774" name="TextBox 12"/>
          <p:cNvSpPr txBox="1">
            <a:spLocks noChangeArrowheads="1"/>
          </p:cNvSpPr>
          <p:nvPr/>
        </p:nvSpPr>
        <p:spPr bwMode="auto">
          <a:xfrm>
            <a:off x="476250" y="188913"/>
            <a:ext cx="56165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/>
              <a:t>Подарочный сет из трёх миниатюрных графинов 0,2л</a:t>
            </a:r>
          </a:p>
        </p:txBody>
      </p:sp>
      <p:sp>
        <p:nvSpPr>
          <p:cNvPr id="14" name="Прямоугольник 1"/>
          <p:cNvSpPr>
            <a:spLocks noChangeArrowheads="1"/>
          </p:cNvSpPr>
          <p:nvPr/>
        </p:nvSpPr>
        <p:spPr bwMode="auto">
          <a:xfrm>
            <a:off x="4894263" y="5853113"/>
            <a:ext cx="41084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Сделаем за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4-5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недель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Цены действительны до 31 марта 2018 г.</a:t>
            </a:r>
          </a:p>
        </p:txBody>
      </p:sp>
      <p:sp>
        <p:nvSpPr>
          <p:cNvPr id="32776" name="AutoShape 2" descr="http://megaplan.prowine.ru/attach/SdfFileM_Multiupload/Files/400/48/0778e5ebe7957ac6bb4c7cf3497c9999.jpg/%D0%9C%D0%B0%D0%BA%D0%B5%D1%82%20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32777" name="Группа 1"/>
          <p:cNvGrpSpPr>
            <a:grpSpLocks/>
          </p:cNvGrpSpPr>
          <p:nvPr/>
        </p:nvGrpSpPr>
        <p:grpSpPr bwMode="auto">
          <a:xfrm>
            <a:off x="0" y="6592888"/>
            <a:ext cx="8918575" cy="265112"/>
            <a:chOff x="81996" y="6513791"/>
            <a:chExt cx="8918819" cy="264262"/>
          </a:xfrm>
        </p:grpSpPr>
        <p:cxnSp>
          <p:nvCxnSpPr>
            <p:cNvPr id="11" name="Прямая соединительная линия 10"/>
            <p:cNvCxnSpPr/>
            <p:nvPr/>
          </p:nvCxnSpPr>
          <p:spPr>
            <a:xfrm>
              <a:off x="81996" y="6513791"/>
              <a:ext cx="8891831" cy="0"/>
            </a:xfrm>
            <a:prstGeom prst="line">
              <a:avLst/>
            </a:prstGeom>
            <a:ln w="3175"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779" name="TextBox 11"/>
            <p:cNvSpPr txBox="1">
              <a:spLocks noChangeArrowheads="1"/>
            </p:cNvSpPr>
            <p:nvPr/>
          </p:nvSpPr>
          <p:spPr bwMode="auto">
            <a:xfrm>
              <a:off x="108985" y="6551769"/>
              <a:ext cx="8891830" cy="226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20000"/>
                </a:spcBef>
                <a:buFont typeface="Arial" charset="0"/>
                <a:buNone/>
              </a:pPr>
              <a:r>
                <a:rPr lang="ru-RU" sz="1100" i="1">
                  <a:solidFill>
                    <a:schemeClr val="bg2"/>
                  </a:solidFill>
                  <a:hlinkClick r:id="rId4"/>
                </a:rPr>
                <a:t>adsweets.ru</a:t>
              </a:r>
              <a:r>
                <a:rPr lang="ru-RU" sz="1100" i="1">
                  <a:solidFill>
                    <a:schemeClr val="bg2"/>
                  </a:solidFill>
                </a:rPr>
                <a:t> - Рекламные Вкусности, </a:t>
              </a:r>
              <a:r>
                <a:rPr lang="ru-RU" sz="1100" i="1">
                  <a:solidFill>
                    <a:schemeClr val="bg2"/>
                  </a:solidFill>
                  <a:hlinkClick r:id="rId5"/>
                </a:rPr>
                <a:t>nestandart.ru</a:t>
              </a:r>
              <a:r>
                <a:rPr lang="ru-RU" sz="1100" i="1">
                  <a:solidFill>
                    <a:schemeClr val="bg2"/>
                  </a:solidFill>
                </a:rPr>
                <a:t> - Студия Нестандартной рекламы  7.495.782.20.90  </a:t>
              </a:r>
              <a:r>
                <a:rPr lang="ru-RU" sz="1100" i="1">
                  <a:solidFill>
                    <a:schemeClr val="bg2"/>
                  </a:solidFill>
                  <a:hlinkClick r:id="rId6"/>
                </a:rPr>
                <a:t>zapros@nestandart.ru</a:t>
              </a:r>
              <a:endParaRPr lang="ru-RU" sz="1100" i="1">
                <a:solidFill>
                  <a:schemeClr val="bg2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Прямоугольник 1"/>
          <p:cNvSpPr>
            <a:spLocks noChangeArrowheads="1"/>
          </p:cNvSpPr>
          <p:nvPr/>
        </p:nvSpPr>
        <p:spPr bwMode="auto">
          <a:xfrm>
            <a:off x="1468438" y="1773238"/>
            <a:ext cx="6119812" cy="32067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800" b="1">
                <a:solidFill>
                  <a:srgbClr val="FF0000"/>
                </a:solidFill>
              </a:rPr>
              <a:t>Специальное предложение </a:t>
            </a:r>
          </a:p>
          <a:p>
            <a:pPr algn="ctr"/>
            <a:r>
              <a:rPr lang="ru-RU" sz="1800" b="1">
                <a:solidFill>
                  <a:srgbClr val="FF0000"/>
                </a:solidFill>
              </a:rPr>
              <a:t>к 23 Февраля и 8 Марта</a:t>
            </a:r>
          </a:p>
          <a:p>
            <a:endParaRPr lang="ru-RU" sz="1600" b="1"/>
          </a:p>
          <a:p>
            <a:endParaRPr lang="ru-RU" sz="1600" b="1"/>
          </a:p>
          <a:p>
            <a:pPr algn="ctr"/>
            <a:r>
              <a:rPr lang="ru-RU" sz="1600" b="1"/>
              <a:t>Тематические женские и мужские сеты</a:t>
            </a:r>
          </a:p>
          <a:p>
            <a:pPr algn="ctr"/>
            <a:endParaRPr lang="ru-RU" sz="1600" b="1">
              <a:solidFill>
                <a:srgbClr val="7F7F7F"/>
              </a:solidFill>
            </a:endParaRPr>
          </a:p>
          <a:p>
            <a:pPr algn="ctr"/>
            <a:r>
              <a:rPr lang="ru-RU" sz="1600" b="1">
                <a:solidFill>
                  <a:srgbClr val="7F7F7F"/>
                </a:solidFill>
              </a:rPr>
              <a:t>Минимальный тираж — от 20 подарков</a:t>
            </a:r>
          </a:p>
          <a:p>
            <a:pPr algn="ctr"/>
            <a:r>
              <a:rPr lang="ru-RU" sz="1600" b="1">
                <a:solidFill>
                  <a:srgbClr val="7F7F7F"/>
                </a:solidFill>
              </a:rPr>
              <a:t>При тираже менее 20 шт. наценка 10%</a:t>
            </a:r>
          </a:p>
          <a:p>
            <a:pPr algn="ctr"/>
            <a:endParaRPr lang="ru-RU" sz="1600" b="1">
              <a:solidFill>
                <a:srgbClr val="7F7F7F"/>
              </a:solidFill>
            </a:endParaRPr>
          </a:p>
          <a:p>
            <a:pPr algn="ctr"/>
            <a:r>
              <a:rPr lang="ru-RU" b="1">
                <a:latin typeface="Arial" charset="0"/>
              </a:rPr>
              <a:t>Итоговая стоимость в любом случае обсуждается индивидуально и зависит от сроков и способов персонализации</a:t>
            </a:r>
            <a:r>
              <a:rPr lang="ru-RU"/>
              <a:t> </a:t>
            </a:r>
            <a:endParaRPr lang="ru-RU" sz="1600" b="1">
              <a:solidFill>
                <a:srgbClr val="7F7F7F"/>
              </a:solidFill>
            </a:endParaRPr>
          </a:p>
          <a:p>
            <a:pPr algn="ctr"/>
            <a:endParaRPr lang="ru-RU" sz="1600" b="1">
              <a:solidFill>
                <a:srgbClr val="7F7F7F"/>
              </a:solidFill>
            </a:endParaRPr>
          </a:p>
          <a:p>
            <a:pPr algn="ctr"/>
            <a:r>
              <a:rPr lang="ru-RU" sz="1600" b="1">
                <a:solidFill>
                  <a:srgbClr val="7F7F7F"/>
                </a:solidFill>
              </a:rPr>
              <a:t>Цены действительны до 31 марта 2018 года</a:t>
            </a:r>
          </a:p>
        </p:txBody>
      </p:sp>
      <p:grpSp>
        <p:nvGrpSpPr>
          <p:cNvPr id="15362" name="Группа 8"/>
          <p:cNvGrpSpPr>
            <a:grpSpLocks/>
          </p:cNvGrpSpPr>
          <p:nvPr/>
        </p:nvGrpSpPr>
        <p:grpSpPr bwMode="auto">
          <a:xfrm>
            <a:off x="82550" y="6513513"/>
            <a:ext cx="8918575" cy="265112"/>
            <a:chOff x="81996" y="6513791"/>
            <a:chExt cx="8918819" cy="264262"/>
          </a:xfrm>
        </p:grpSpPr>
        <p:cxnSp>
          <p:nvCxnSpPr>
            <p:cNvPr id="10" name="Прямая соединительная линия 9"/>
            <p:cNvCxnSpPr/>
            <p:nvPr/>
          </p:nvCxnSpPr>
          <p:spPr>
            <a:xfrm>
              <a:off x="81996" y="6513791"/>
              <a:ext cx="8891831" cy="0"/>
            </a:xfrm>
            <a:prstGeom prst="line">
              <a:avLst/>
            </a:prstGeom>
            <a:ln w="3175"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365" name="TextBox 10"/>
            <p:cNvSpPr txBox="1">
              <a:spLocks noChangeArrowheads="1"/>
            </p:cNvSpPr>
            <p:nvPr/>
          </p:nvSpPr>
          <p:spPr bwMode="auto">
            <a:xfrm>
              <a:off x="108985" y="6551769"/>
              <a:ext cx="8891830" cy="226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20000"/>
                </a:spcBef>
                <a:buFont typeface="Arial" charset="0"/>
                <a:buNone/>
              </a:pPr>
              <a:r>
                <a:rPr lang="ru-RU" sz="1100" i="1">
                  <a:solidFill>
                    <a:schemeClr val="bg2"/>
                  </a:solidFill>
                  <a:hlinkClick r:id="rId2"/>
                </a:rPr>
                <a:t>adsweets.ru</a:t>
              </a:r>
              <a:r>
                <a:rPr lang="ru-RU" sz="1100" i="1">
                  <a:solidFill>
                    <a:schemeClr val="bg2"/>
                  </a:solidFill>
                </a:rPr>
                <a:t> - Рекламные Вкусности, </a:t>
              </a:r>
              <a:r>
                <a:rPr lang="ru-RU" sz="1100" i="1">
                  <a:solidFill>
                    <a:schemeClr val="bg2"/>
                  </a:solidFill>
                  <a:hlinkClick r:id="rId3"/>
                </a:rPr>
                <a:t>nestandart.ru</a:t>
              </a:r>
              <a:r>
                <a:rPr lang="ru-RU" sz="1100" i="1">
                  <a:solidFill>
                    <a:schemeClr val="bg2"/>
                  </a:solidFill>
                </a:rPr>
                <a:t> - Студия Нестандартной рекламы  7.495.782.20.90  </a:t>
              </a:r>
              <a:r>
                <a:rPr lang="ru-RU" sz="1100" i="1">
                  <a:solidFill>
                    <a:schemeClr val="bg2"/>
                  </a:solidFill>
                  <a:hlinkClick r:id="rId4"/>
                </a:rPr>
                <a:t>zapros@nestandart.ru</a:t>
              </a:r>
              <a:endParaRPr lang="ru-RU" sz="1100" i="1">
                <a:solidFill>
                  <a:schemeClr val="bg2"/>
                </a:solidFill>
              </a:endParaRPr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2836863" y="1774825"/>
            <a:ext cx="3382962" cy="7000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7391400" cy="508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TextBox 33"/>
          <p:cNvSpPr txBox="1"/>
          <p:nvPr/>
        </p:nvSpPr>
        <p:spPr>
          <a:xfrm>
            <a:off x="2601913" y="4954588"/>
            <a:ext cx="3311525" cy="17383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ru-RU" sz="1100" dirty="0">
              <a:cs typeface="Arial" pitchFamily="34" charset="0"/>
            </a:endParaRPr>
          </a:p>
          <a:p>
            <a:pPr fontAlgn="b">
              <a:defRPr/>
            </a:pPr>
            <a:endParaRPr lang="ru-RU" sz="1100" dirty="0">
              <a:cs typeface="Arial" pitchFamily="34" charset="0"/>
            </a:endParaRPr>
          </a:p>
          <a:p>
            <a:pPr fontAlgn="b">
              <a:defRPr/>
            </a:pPr>
            <a:endParaRPr lang="ru-RU" sz="1100" dirty="0">
              <a:cs typeface="Arial" pitchFamily="34" charset="0"/>
            </a:endParaRPr>
          </a:p>
          <a:p>
            <a:pPr>
              <a:defRPr/>
            </a:pPr>
            <a:endParaRPr lang="ru-RU" sz="1100" dirty="0">
              <a:cs typeface="Arial" pitchFamily="34" charset="0"/>
            </a:endParaRPr>
          </a:p>
          <a:p>
            <a:pPr>
              <a:defRPr/>
            </a:pPr>
            <a:r>
              <a:rPr lang="ru-RU" sz="1050" b="1" dirty="0">
                <a:solidFill>
                  <a:schemeClr val="bg1">
                    <a:lumMod val="65000"/>
                  </a:schemeClr>
                </a:solidFill>
                <a:cs typeface="Arial" pitchFamily="34" charset="0"/>
              </a:rPr>
              <a:t>Цена при тираже от 50 подарков.</a:t>
            </a:r>
          </a:p>
          <a:p>
            <a:pPr>
              <a:defRPr/>
            </a:pPr>
            <a:r>
              <a:rPr lang="ru-RU" sz="1050" b="1" dirty="0">
                <a:solidFill>
                  <a:schemeClr val="bg1">
                    <a:lumMod val="65000"/>
                  </a:schemeClr>
                </a:solidFill>
                <a:cs typeface="Arial" pitchFamily="34" charset="0"/>
              </a:rPr>
              <a:t>При тираже от 20 до 50 наценка 10%</a:t>
            </a:r>
          </a:p>
          <a:p>
            <a:pPr>
              <a:defRPr/>
            </a:pPr>
            <a:endParaRPr lang="ru-RU" sz="1050" b="1" dirty="0">
              <a:solidFill>
                <a:schemeClr val="bg1">
                  <a:lumMod val="65000"/>
                </a:schemeClr>
              </a:solidFill>
              <a:cs typeface="Arial" pitchFamily="34" charset="0"/>
            </a:endParaRPr>
          </a:p>
          <a:p>
            <a:pPr>
              <a:defRPr/>
            </a:pPr>
            <a:r>
              <a:rPr lang="ru-RU" sz="1050" b="1" dirty="0">
                <a:solidFill>
                  <a:schemeClr val="bg1">
                    <a:lumMod val="65000"/>
                  </a:schemeClr>
                </a:solidFill>
                <a:cs typeface="Arial" pitchFamily="34" charset="0"/>
              </a:rPr>
              <a:t>При полноцветной печати на коробке +300 руб.</a:t>
            </a:r>
          </a:p>
          <a:p>
            <a:pPr>
              <a:defRPr/>
            </a:pPr>
            <a:endParaRPr lang="ru-RU" sz="1050" b="1" dirty="0">
              <a:cs typeface="Arial" pitchFamily="34" charset="0"/>
            </a:endParaRPr>
          </a:p>
          <a:p>
            <a:pPr>
              <a:defRPr/>
            </a:pPr>
            <a:endParaRPr lang="ru-RU" sz="1050" dirty="0">
              <a:cs typeface="Arial" pitchFamily="34" charset="0"/>
            </a:endParaRPr>
          </a:p>
        </p:txBody>
      </p:sp>
      <p:sp>
        <p:nvSpPr>
          <p:cNvPr id="33795" name="TextBox 1"/>
          <p:cNvSpPr txBox="1">
            <a:spLocks noChangeArrowheads="1"/>
          </p:cNvSpPr>
          <p:nvPr/>
        </p:nvSpPr>
        <p:spPr bwMode="auto">
          <a:xfrm>
            <a:off x="3694113" y="5202238"/>
            <a:ext cx="221932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Графин Ариана 0,35 * 3 шт.</a:t>
            </a:r>
          </a:p>
        </p:txBody>
      </p:sp>
      <p:sp>
        <p:nvSpPr>
          <p:cNvPr id="33796" name="TextBox 11"/>
          <p:cNvSpPr txBox="1">
            <a:spLocks noChangeArrowheads="1"/>
          </p:cNvSpPr>
          <p:nvPr/>
        </p:nvSpPr>
        <p:spPr bwMode="auto">
          <a:xfrm>
            <a:off x="153988" y="188913"/>
            <a:ext cx="57594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800" b="1"/>
              <a:t>Подарочный сет из трех графинов 0,35л</a:t>
            </a:r>
          </a:p>
        </p:txBody>
      </p:sp>
      <p:sp>
        <p:nvSpPr>
          <p:cNvPr id="13" name="Прямоугольник 1"/>
          <p:cNvSpPr>
            <a:spLocks noChangeArrowheads="1"/>
          </p:cNvSpPr>
          <p:nvPr/>
        </p:nvSpPr>
        <p:spPr bwMode="auto">
          <a:xfrm>
            <a:off x="82550" y="5643563"/>
            <a:ext cx="2416175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Сделаем за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4-5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недель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Цены действительны до 31 марта 2018 г.</a:t>
            </a:r>
          </a:p>
        </p:txBody>
      </p:sp>
      <p:pic>
        <p:nvPicPr>
          <p:cNvPr id="33798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84888" y="4221163"/>
            <a:ext cx="3059112" cy="242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9" name="TextBox 4"/>
          <p:cNvSpPr txBox="1">
            <a:spLocks noChangeArrowheads="1"/>
          </p:cNvSpPr>
          <p:nvPr/>
        </p:nvSpPr>
        <p:spPr bwMode="auto">
          <a:xfrm>
            <a:off x="6562725" y="704850"/>
            <a:ext cx="2597150" cy="389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/>
              <a:t>от </a:t>
            </a:r>
            <a:r>
              <a:rPr lang="ru-RU" sz="2400" b="1"/>
              <a:t>11 488.50</a:t>
            </a:r>
            <a:endParaRPr lang="en-US" sz="2400" b="1"/>
          </a:p>
          <a:p>
            <a:endParaRPr lang="ru-RU" sz="1800" b="1"/>
          </a:p>
          <a:p>
            <a:r>
              <a:rPr lang="ru-RU" sz="1400" b="1"/>
              <a:t>Подарочный сет </a:t>
            </a:r>
          </a:p>
          <a:p>
            <a:r>
              <a:rPr lang="ru-RU" sz="1400" b="1"/>
              <a:t>Коньяк </a:t>
            </a:r>
            <a:r>
              <a:rPr lang="en-US" sz="1400" b="1"/>
              <a:t>Tiffon XO</a:t>
            </a:r>
            <a:r>
              <a:rPr lang="ru-RU" sz="1400" b="1"/>
              <a:t> (Франция) 0,35л</a:t>
            </a:r>
            <a:r>
              <a:rPr lang="en-US" sz="1400" b="1"/>
              <a:t> + </a:t>
            </a:r>
            <a:r>
              <a:rPr lang="ru-RU" sz="1400" b="1"/>
              <a:t>Виски </a:t>
            </a:r>
            <a:r>
              <a:rPr lang="en-US" sz="1400" b="1"/>
              <a:t>Auchentoshan </a:t>
            </a:r>
            <a:r>
              <a:rPr lang="ru-RU" sz="1400" b="1"/>
              <a:t>12</a:t>
            </a:r>
            <a:r>
              <a:rPr lang="en-US" sz="1400" b="1"/>
              <a:t> Y.O.</a:t>
            </a:r>
            <a:r>
              <a:rPr lang="ru-RU" sz="1400" b="1"/>
              <a:t> (Шотландия) 0,35л</a:t>
            </a:r>
            <a:r>
              <a:rPr lang="en-US" sz="1400" b="1"/>
              <a:t> +</a:t>
            </a:r>
            <a:r>
              <a:rPr lang="ru-RU" sz="1400" b="1"/>
              <a:t> Водка Царская (Россия) 0,35л</a:t>
            </a:r>
          </a:p>
          <a:p>
            <a:endParaRPr lang="ru-RU" sz="1400" b="1"/>
          </a:p>
          <a:p>
            <a:pPr>
              <a:buFont typeface="Arial" charset="0"/>
              <a:buChar char="•"/>
            </a:pPr>
            <a:r>
              <a:rPr lang="ru-RU"/>
              <a:t>Три нестандартных графина 0,35л, декорированных с помощью пескоструйной гравировки вручную  </a:t>
            </a:r>
          </a:p>
          <a:p>
            <a:pPr>
              <a:buFont typeface="Arial" charset="0"/>
              <a:buChar char="•"/>
            </a:pPr>
            <a:r>
              <a:rPr lang="ru-RU"/>
              <a:t>Дизайнерский футляр с персонализацией</a:t>
            </a:r>
          </a:p>
          <a:p>
            <a:pPr>
              <a:buFont typeface="Arial" charset="0"/>
              <a:buChar char="•"/>
            </a:pPr>
            <a:r>
              <a:rPr lang="ru-RU"/>
              <a:t>Именной сертификат внутри футляра</a:t>
            </a:r>
          </a:p>
        </p:txBody>
      </p:sp>
      <p:grpSp>
        <p:nvGrpSpPr>
          <p:cNvPr id="33800" name="Группа 1"/>
          <p:cNvGrpSpPr>
            <a:grpSpLocks/>
          </p:cNvGrpSpPr>
          <p:nvPr/>
        </p:nvGrpSpPr>
        <p:grpSpPr bwMode="auto">
          <a:xfrm>
            <a:off x="0" y="6592888"/>
            <a:ext cx="8918575" cy="265112"/>
            <a:chOff x="81996" y="6513791"/>
            <a:chExt cx="8918819" cy="264262"/>
          </a:xfrm>
        </p:grpSpPr>
        <p:cxnSp>
          <p:nvCxnSpPr>
            <p:cNvPr id="11" name="Прямая соединительная линия 10"/>
            <p:cNvCxnSpPr/>
            <p:nvPr/>
          </p:nvCxnSpPr>
          <p:spPr>
            <a:xfrm>
              <a:off x="81996" y="6513791"/>
              <a:ext cx="8891831" cy="0"/>
            </a:xfrm>
            <a:prstGeom prst="line">
              <a:avLst/>
            </a:prstGeom>
            <a:ln w="3175"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802" name="TextBox 11"/>
            <p:cNvSpPr txBox="1">
              <a:spLocks noChangeArrowheads="1"/>
            </p:cNvSpPr>
            <p:nvPr/>
          </p:nvSpPr>
          <p:spPr bwMode="auto">
            <a:xfrm>
              <a:off x="108985" y="6551769"/>
              <a:ext cx="8891830" cy="226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20000"/>
                </a:spcBef>
                <a:buFont typeface="Arial" charset="0"/>
                <a:buNone/>
              </a:pPr>
              <a:r>
                <a:rPr lang="ru-RU" sz="1100" i="1">
                  <a:solidFill>
                    <a:schemeClr val="bg2"/>
                  </a:solidFill>
                  <a:hlinkClick r:id="rId4"/>
                </a:rPr>
                <a:t>adsweets.ru</a:t>
              </a:r>
              <a:r>
                <a:rPr lang="ru-RU" sz="1100" i="1">
                  <a:solidFill>
                    <a:schemeClr val="bg2"/>
                  </a:solidFill>
                </a:rPr>
                <a:t> - Рекламные Вкусности, </a:t>
              </a:r>
              <a:r>
                <a:rPr lang="ru-RU" sz="1100" i="1">
                  <a:solidFill>
                    <a:schemeClr val="bg2"/>
                  </a:solidFill>
                  <a:hlinkClick r:id="rId5"/>
                </a:rPr>
                <a:t>nestandart.ru</a:t>
              </a:r>
              <a:r>
                <a:rPr lang="ru-RU" sz="1100" i="1">
                  <a:solidFill>
                    <a:schemeClr val="bg2"/>
                  </a:solidFill>
                </a:rPr>
                <a:t> - Студия Нестандартной рекламы  7.495.782.20.90  </a:t>
              </a:r>
              <a:r>
                <a:rPr lang="ru-RU" sz="1100" i="1">
                  <a:solidFill>
                    <a:schemeClr val="bg2"/>
                  </a:solidFill>
                  <a:hlinkClick r:id="rId6"/>
                </a:rPr>
                <a:t>zapros@nestandart.ru</a:t>
              </a:r>
              <a:endParaRPr lang="ru-RU" sz="1100" i="1">
                <a:solidFill>
                  <a:schemeClr val="bg2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Рисунок 1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925" y="0"/>
            <a:ext cx="4660900" cy="630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8" name="Рисунок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38575" y="3205163"/>
            <a:ext cx="2533650" cy="365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TextBox 33"/>
          <p:cNvSpPr txBox="1">
            <a:spLocks noChangeArrowheads="1"/>
          </p:cNvSpPr>
          <p:nvPr/>
        </p:nvSpPr>
        <p:spPr bwMode="auto">
          <a:xfrm>
            <a:off x="6011863" y="3659188"/>
            <a:ext cx="3640137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100"/>
          </a:p>
          <a:p>
            <a:pPr fontAlgn="b"/>
            <a:r>
              <a:rPr lang="ru-RU" sz="1100" b="1"/>
              <a:t>Другие варианты:</a:t>
            </a:r>
          </a:p>
          <a:p>
            <a:pPr fontAlgn="b"/>
            <a:endParaRPr lang="ru-RU" sz="1100"/>
          </a:p>
          <a:p>
            <a:pPr fontAlgn="b"/>
            <a:r>
              <a:rPr lang="ru-RU" sz="1100">
                <a:solidFill>
                  <a:srgbClr val="FF6600"/>
                </a:solidFill>
              </a:rPr>
              <a:t>Водка Царская (Россия) от </a:t>
            </a:r>
            <a:r>
              <a:rPr lang="ru-RU" sz="1100" b="1">
                <a:solidFill>
                  <a:srgbClr val="FF6600"/>
                </a:solidFill>
              </a:rPr>
              <a:t>8 728.50</a:t>
            </a:r>
          </a:p>
          <a:p>
            <a:pPr fontAlgn="b"/>
            <a:r>
              <a:rPr lang="it-IT" sz="1100">
                <a:solidFill>
                  <a:srgbClr val="FF6600"/>
                </a:solidFill>
              </a:rPr>
              <a:t>Граппа Veneta Sari (Италия)</a:t>
            </a:r>
            <a:r>
              <a:rPr lang="ru-RU" sz="1100">
                <a:solidFill>
                  <a:srgbClr val="FF6600"/>
                </a:solidFill>
              </a:rPr>
              <a:t> от</a:t>
            </a:r>
            <a:r>
              <a:rPr lang="it-IT" sz="1100">
                <a:solidFill>
                  <a:srgbClr val="FF6600"/>
                </a:solidFill>
              </a:rPr>
              <a:t> </a:t>
            </a:r>
            <a:r>
              <a:rPr lang="ru-RU" sz="1100" b="1">
                <a:solidFill>
                  <a:srgbClr val="FF6600"/>
                </a:solidFill>
              </a:rPr>
              <a:t>9</a:t>
            </a:r>
            <a:r>
              <a:rPr lang="it-IT" sz="1100" b="1">
                <a:solidFill>
                  <a:srgbClr val="FF6600"/>
                </a:solidFill>
              </a:rPr>
              <a:t> </a:t>
            </a:r>
            <a:r>
              <a:rPr lang="ru-RU" sz="1100" b="1">
                <a:solidFill>
                  <a:srgbClr val="FF6600"/>
                </a:solidFill>
              </a:rPr>
              <a:t>993</a:t>
            </a:r>
            <a:r>
              <a:rPr lang="it-IT" sz="1100" b="1">
                <a:solidFill>
                  <a:srgbClr val="FF6600"/>
                </a:solidFill>
              </a:rPr>
              <a:t>.</a:t>
            </a:r>
            <a:r>
              <a:rPr lang="ru-RU" sz="1100" b="1">
                <a:solidFill>
                  <a:srgbClr val="FF6600"/>
                </a:solidFill>
              </a:rPr>
              <a:t>50</a:t>
            </a:r>
          </a:p>
          <a:p>
            <a:pPr fontAlgn="b"/>
            <a:r>
              <a:rPr lang="ru-RU" sz="1100">
                <a:solidFill>
                  <a:srgbClr val="FF6600"/>
                </a:solidFill>
              </a:rPr>
              <a:t>Коньяк </a:t>
            </a:r>
            <a:r>
              <a:rPr lang="en-US" sz="1100">
                <a:solidFill>
                  <a:srgbClr val="FF6600"/>
                </a:solidFill>
              </a:rPr>
              <a:t>Tiffon Reserve</a:t>
            </a:r>
            <a:r>
              <a:rPr lang="ru-RU" sz="1100">
                <a:solidFill>
                  <a:srgbClr val="FF6600"/>
                </a:solidFill>
              </a:rPr>
              <a:t> (Франция) от </a:t>
            </a:r>
            <a:r>
              <a:rPr lang="ru-RU" sz="1100" b="1">
                <a:solidFill>
                  <a:srgbClr val="FF6600"/>
                </a:solidFill>
              </a:rPr>
              <a:t>12</a:t>
            </a:r>
            <a:r>
              <a:rPr lang="en-US" sz="1100" b="1">
                <a:solidFill>
                  <a:srgbClr val="FF6600"/>
                </a:solidFill>
              </a:rPr>
              <a:t> </a:t>
            </a:r>
            <a:r>
              <a:rPr lang="ru-RU" sz="1100" b="1">
                <a:solidFill>
                  <a:srgbClr val="FF6600"/>
                </a:solidFill>
              </a:rPr>
              <a:t>523.50</a:t>
            </a:r>
          </a:p>
          <a:p>
            <a:pPr fontAlgn="b"/>
            <a:endParaRPr lang="ru-RU" sz="1100">
              <a:solidFill>
                <a:srgbClr val="FF6600"/>
              </a:solidFill>
            </a:endParaRPr>
          </a:p>
          <a:p>
            <a:r>
              <a:rPr lang="ru-RU" sz="1000" b="1">
                <a:solidFill>
                  <a:srgbClr val="A6A6A6"/>
                </a:solidFill>
              </a:rPr>
              <a:t>Цена при тираже от 50 подарков.</a:t>
            </a:r>
          </a:p>
          <a:p>
            <a:r>
              <a:rPr lang="ru-RU" sz="1000" b="1">
                <a:solidFill>
                  <a:srgbClr val="A6A6A6"/>
                </a:solidFill>
              </a:rPr>
              <a:t>При тираже от 20 до 50 наценка 10%</a:t>
            </a:r>
          </a:p>
          <a:p>
            <a:endParaRPr lang="ru-RU" sz="1000" b="1"/>
          </a:p>
        </p:txBody>
      </p:sp>
      <p:sp>
        <p:nvSpPr>
          <p:cNvPr id="34820" name="TextBox 4"/>
          <p:cNvSpPr txBox="1">
            <a:spLocks noChangeArrowheads="1"/>
          </p:cNvSpPr>
          <p:nvPr/>
        </p:nvSpPr>
        <p:spPr bwMode="auto">
          <a:xfrm>
            <a:off x="6313488" y="801688"/>
            <a:ext cx="2852737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solidFill>
                  <a:srgbClr val="404040"/>
                </a:solidFill>
              </a:rPr>
              <a:t>от</a:t>
            </a:r>
            <a:r>
              <a:rPr lang="ru-RU" sz="1400"/>
              <a:t> </a:t>
            </a:r>
            <a:r>
              <a:rPr lang="ru-RU" sz="2400" b="1"/>
              <a:t>11 373.50</a:t>
            </a:r>
            <a:endParaRPr lang="en-US" sz="2400" b="1"/>
          </a:p>
          <a:p>
            <a:endParaRPr lang="ru-RU" sz="1800" b="1"/>
          </a:p>
          <a:p>
            <a:r>
              <a:rPr lang="ru-RU" sz="1400" b="1"/>
              <a:t>Виски </a:t>
            </a:r>
            <a:r>
              <a:rPr lang="en-US" sz="1400" b="1"/>
              <a:t>Glenlivet </a:t>
            </a:r>
            <a:r>
              <a:rPr lang="ru-RU" sz="1400" b="1"/>
              <a:t>12</a:t>
            </a:r>
            <a:r>
              <a:rPr lang="en-US" sz="1400" b="1"/>
              <a:t> Y.O.</a:t>
            </a:r>
            <a:r>
              <a:rPr lang="ru-RU" sz="1400" b="1"/>
              <a:t> (Шотландия) 0,7л</a:t>
            </a:r>
          </a:p>
          <a:p>
            <a:endParaRPr lang="ru-RU" sz="1400" b="1"/>
          </a:p>
          <a:p>
            <a:pPr>
              <a:buFont typeface="Arial" charset="0"/>
              <a:buChar char="•"/>
            </a:pPr>
            <a:r>
              <a:rPr lang="ru-RU"/>
              <a:t>Графин, декорированный с помощью пескоструйной гравировки вручную  </a:t>
            </a:r>
          </a:p>
          <a:p>
            <a:pPr>
              <a:buFont typeface="Arial" charset="0"/>
              <a:buChar char="•"/>
            </a:pPr>
            <a:r>
              <a:rPr lang="ru-RU"/>
              <a:t>Дизайнерский футляр с персонализацией</a:t>
            </a:r>
          </a:p>
          <a:p>
            <a:pPr>
              <a:buFont typeface="Arial" charset="0"/>
              <a:buChar char="•"/>
            </a:pPr>
            <a:r>
              <a:rPr lang="ru-RU"/>
              <a:t>Именной сертификат внутри футляра</a:t>
            </a:r>
          </a:p>
        </p:txBody>
      </p:sp>
      <p:sp>
        <p:nvSpPr>
          <p:cNvPr id="34821" name="TextBox 1"/>
          <p:cNvSpPr txBox="1">
            <a:spLocks noChangeArrowheads="1"/>
          </p:cNvSpPr>
          <p:nvPr/>
        </p:nvSpPr>
        <p:spPr bwMode="auto">
          <a:xfrm>
            <a:off x="109538" y="6154738"/>
            <a:ext cx="18478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Графин Миллениум 0,7</a:t>
            </a:r>
          </a:p>
        </p:txBody>
      </p:sp>
      <p:sp>
        <p:nvSpPr>
          <p:cNvPr id="17" name="Прямоугольник 1"/>
          <p:cNvSpPr>
            <a:spLocks noChangeArrowheads="1"/>
          </p:cNvSpPr>
          <p:nvPr/>
        </p:nvSpPr>
        <p:spPr bwMode="auto">
          <a:xfrm>
            <a:off x="6256338" y="5500688"/>
            <a:ext cx="2416175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Сделаем за 4-5 недель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Цены действительны до 31 марта 2018 г.</a:t>
            </a:r>
          </a:p>
        </p:txBody>
      </p:sp>
      <p:pic>
        <p:nvPicPr>
          <p:cNvPr id="34823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10025" y="495300"/>
            <a:ext cx="2290763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4" name="TextBox 13"/>
          <p:cNvSpPr txBox="1">
            <a:spLocks noChangeArrowheads="1"/>
          </p:cNvSpPr>
          <p:nvPr/>
        </p:nvSpPr>
        <p:spPr bwMode="auto">
          <a:xfrm>
            <a:off x="271463" y="109538"/>
            <a:ext cx="56165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/>
              <a:t>Коньяк, виски, водка, граппа </a:t>
            </a:r>
          </a:p>
          <a:p>
            <a:pPr algn="ctr"/>
            <a:r>
              <a:rPr lang="ru-RU" sz="1600" b="1"/>
              <a:t>в гравированных графинах и деревянных футлярах</a:t>
            </a:r>
          </a:p>
        </p:txBody>
      </p:sp>
      <p:sp>
        <p:nvSpPr>
          <p:cNvPr id="34825" name="TextBox 12"/>
          <p:cNvSpPr txBox="1">
            <a:spLocks noChangeArrowheads="1"/>
          </p:cNvSpPr>
          <p:nvPr/>
        </p:nvSpPr>
        <p:spPr bwMode="auto">
          <a:xfrm>
            <a:off x="4381500" y="3535363"/>
            <a:ext cx="143192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000"/>
              <a:t>Графин Аутентик 0,7</a:t>
            </a:r>
          </a:p>
        </p:txBody>
      </p:sp>
      <p:grpSp>
        <p:nvGrpSpPr>
          <p:cNvPr id="34826" name="Группа 1"/>
          <p:cNvGrpSpPr>
            <a:grpSpLocks/>
          </p:cNvGrpSpPr>
          <p:nvPr/>
        </p:nvGrpSpPr>
        <p:grpSpPr bwMode="auto">
          <a:xfrm>
            <a:off x="0" y="6592888"/>
            <a:ext cx="8918575" cy="265112"/>
            <a:chOff x="81996" y="6513791"/>
            <a:chExt cx="8918819" cy="264262"/>
          </a:xfrm>
        </p:grpSpPr>
        <p:cxnSp>
          <p:nvCxnSpPr>
            <p:cNvPr id="11" name="Прямая соединительная линия 10"/>
            <p:cNvCxnSpPr/>
            <p:nvPr/>
          </p:nvCxnSpPr>
          <p:spPr>
            <a:xfrm>
              <a:off x="81996" y="6513791"/>
              <a:ext cx="8891831" cy="0"/>
            </a:xfrm>
            <a:prstGeom prst="line">
              <a:avLst/>
            </a:prstGeom>
            <a:ln w="3175"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828" name="TextBox 11"/>
            <p:cNvSpPr txBox="1">
              <a:spLocks noChangeArrowheads="1"/>
            </p:cNvSpPr>
            <p:nvPr/>
          </p:nvSpPr>
          <p:spPr bwMode="auto">
            <a:xfrm>
              <a:off x="108985" y="6551769"/>
              <a:ext cx="8891830" cy="226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20000"/>
                </a:spcBef>
                <a:buFont typeface="Arial" charset="0"/>
                <a:buNone/>
              </a:pPr>
              <a:r>
                <a:rPr lang="ru-RU" sz="1100" i="1">
                  <a:solidFill>
                    <a:schemeClr val="bg2"/>
                  </a:solidFill>
                  <a:hlinkClick r:id="rId5"/>
                </a:rPr>
                <a:t>adsweets.ru</a:t>
              </a:r>
              <a:r>
                <a:rPr lang="ru-RU" sz="1100" i="1">
                  <a:solidFill>
                    <a:schemeClr val="bg2"/>
                  </a:solidFill>
                </a:rPr>
                <a:t> - Рекламные Вкусности, </a:t>
              </a:r>
              <a:r>
                <a:rPr lang="ru-RU" sz="1100" i="1">
                  <a:solidFill>
                    <a:schemeClr val="bg2"/>
                  </a:solidFill>
                  <a:hlinkClick r:id="rId6"/>
                </a:rPr>
                <a:t>nestandart.ru</a:t>
              </a:r>
              <a:r>
                <a:rPr lang="ru-RU" sz="1100" i="1">
                  <a:solidFill>
                    <a:schemeClr val="bg2"/>
                  </a:solidFill>
                </a:rPr>
                <a:t> - Студия Нестандартной рекламы  7.495.782.20.90  </a:t>
              </a:r>
              <a:r>
                <a:rPr lang="ru-RU" sz="1100" i="1">
                  <a:solidFill>
                    <a:schemeClr val="bg2"/>
                  </a:solidFill>
                  <a:hlinkClick r:id="rId7"/>
                </a:rPr>
                <a:t>zapros@nestandart.ru</a:t>
              </a:r>
              <a:endParaRPr lang="ru-RU" sz="1100" i="1">
                <a:solidFill>
                  <a:schemeClr val="bg2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60350"/>
            <a:ext cx="7788275" cy="644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2" name="TextBox 33"/>
          <p:cNvSpPr txBox="1">
            <a:spLocks noChangeArrowheads="1"/>
          </p:cNvSpPr>
          <p:nvPr/>
        </p:nvSpPr>
        <p:spPr bwMode="auto">
          <a:xfrm>
            <a:off x="6588125" y="3789363"/>
            <a:ext cx="2627313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100"/>
          </a:p>
          <a:p>
            <a:pPr fontAlgn="b"/>
            <a:r>
              <a:rPr lang="ru-RU" sz="1100" b="1"/>
              <a:t>Другие варианты:</a:t>
            </a:r>
          </a:p>
          <a:p>
            <a:pPr fontAlgn="b"/>
            <a:r>
              <a:rPr lang="ru-RU" sz="1100">
                <a:solidFill>
                  <a:srgbClr val="FF6600"/>
                </a:solidFill>
              </a:rPr>
              <a:t>Водка Царская (Россия) от </a:t>
            </a:r>
            <a:r>
              <a:rPr lang="ru-RU" sz="1100" b="1">
                <a:solidFill>
                  <a:srgbClr val="FF6600"/>
                </a:solidFill>
              </a:rPr>
              <a:t>9 418.50</a:t>
            </a:r>
          </a:p>
          <a:p>
            <a:pPr fontAlgn="b"/>
            <a:r>
              <a:rPr lang="it-IT" sz="1100">
                <a:solidFill>
                  <a:srgbClr val="FF6600"/>
                </a:solidFill>
              </a:rPr>
              <a:t>Граппа Veneta Sari (Италия)</a:t>
            </a:r>
            <a:r>
              <a:rPr lang="ru-RU" sz="1100">
                <a:solidFill>
                  <a:srgbClr val="FF6600"/>
                </a:solidFill>
              </a:rPr>
              <a:t> </a:t>
            </a:r>
          </a:p>
          <a:p>
            <a:pPr fontAlgn="b"/>
            <a:r>
              <a:rPr lang="ru-RU" sz="1100" b="1">
                <a:solidFill>
                  <a:srgbClr val="FF6600"/>
                </a:solidFill>
              </a:rPr>
              <a:t>от 10</a:t>
            </a:r>
            <a:r>
              <a:rPr lang="it-IT" sz="1100" b="1">
                <a:solidFill>
                  <a:srgbClr val="FF6600"/>
                </a:solidFill>
              </a:rPr>
              <a:t> </a:t>
            </a:r>
            <a:r>
              <a:rPr lang="ru-RU" sz="1100" b="1">
                <a:solidFill>
                  <a:srgbClr val="FF6600"/>
                </a:solidFill>
              </a:rPr>
              <a:t>568</a:t>
            </a:r>
            <a:r>
              <a:rPr lang="it-IT" sz="1100" b="1">
                <a:solidFill>
                  <a:srgbClr val="FF6600"/>
                </a:solidFill>
              </a:rPr>
              <a:t>.</a:t>
            </a:r>
            <a:r>
              <a:rPr lang="ru-RU" sz="1100" b="1">
                <a:solidFill>
                  <a:srgbClr val="FF6600"/>
                </a:solidFill>
              </a:rPr>
              <a:t>50</a:t>
            </a:r>
          </a:p>
          <a:p>
            <a:pPr fontAlgn="b"/>
            <a:r>
              <a:rPr lang="ru-RU" sz="1100">
                <a:solidFill>
                  <a:srgbClr val="FF6600"/>
                </a:solidFill>
              </a:rPr>
              <a:t>Коньяк </a:t>
            </a:r>
            <a:r>
              <a:rPr lang="en-US" sz="1100">
                <a:solidFill>
                  <a:srgbClr val="FF6600"/>
                </a:solidFill>
              </a:rPr>
              <a:t>Tiffon Reserve</a:t>
            </a:r>
            <a:r>
              <a:rPr lang="ru-RU" sz="1100">
                <a:solidFill>
                  <a:srgbClr val="FF6600"/>
                </a:solidFill>
              </a:rPr>
              <a:t> (Франция)</a:t>
            </a:r>
          </a:p>
          <a:p>
            <a:pPr fontAlgn="b"/>
            <a:r>
              <a:rPr lang="ru-RU" sz="1100" b="1">
                <a:solidFill>
                  <a:srgbClr val="FF6600"/>
                </a:solidFill>
              </a:rPr>
              <a:t>от 13</a:t>
            </a:r>
            <a:r>
              <a:rPr lang="en-US" sz="1100" b="1">
                <a:solidFill>
                  <a:srgbClr val="FF6600"/>
                </a:solidFill>
              </a:rPr>
              <a:t> </a:t>
            </a:r>
            <a:r>
              <a:rPr lang="ru-RU" sz="1100" b="1">
                <a:solidFill>
                  <a:srgbClr val="FF6600"/>
                </a:solidFill>
              </a:rPr>
              <a:t>098.50</a:t>
            </a:r>
          </a:p>
          <a:p>
            <a:pPr fontAlgn="b"/>
            <a:endParaRPr lang="ru-RU" sz="1100">
              <a:solidFill>
                <a:srgbClr val="FF6600"/>
              </a:solidFill>
            </a:endParaRPr>
          </a:p>
          <a:p>
            <a:r>
              <a:rPr lang="ru-RU" sz="1000" b="1">
                <a:solidFill>
                  <a:srgbClr val="A6A6A6"/>
                </a:solidFill>
              </a:rPr>
              <a:t>Цена при тираже от 50 подарков.</a:t>
            </a:r>
          </a:p>
          <a:p>
            <a:r>
              <a:rPr lang="ru-RU" sz="1000" b="1">
                <a:solidFill>
                  <a:srgbClr val="A6A6A6"/>
                </a:solidFill>
              </a:rPr>
              <a:t>При тираже от 20 до 50 наценка 10%</a:t>
            </a:r>
          </a:p>
          <a:p>
            <a:endParaRPr lang="ru-RU" sz="1000" b="1"/>
          </a:p>
        </p:txBody>
      </p:sp>
      <p:sp>
        <p:nvSpPr>
          <p:cNvPr id="35843" name="TextBox 4"/>
          <p:cNvSpPr txBox="1">
            <a:spLocks noChangeArrowheads="1"/>
          </p:cNvSpPr>
          <p:nvPr/>
        </p:nvSpPr>
        <p:spPr bwMode="auto">
          <a:xfrm>
            <a:off x="6588125" y="620713"/>
            <a:ext cx="2633663" cy="283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/>
              <a:t>от </a:t>
            </a:r>
            <a:r>
              <a:rPr lang="ru-RU" sz="2400" b="1"/>
              <a:t>11 948.50</a:t>
            </a:r>
            <a:endParaRPr lang="en-US" sz="2400" b="1"/>
          </a:p>
          <a:p>
            <a:endParaRPr lang="ru-RU" sz="1800" b="1"/>
          </a:p>
          <a:p>
            <a:r>
              <a:rPr lang="ru-RU" sz="1400" b="1"/>
              <a:t>Виски </a:t>
            </a:r>
            <a:r>
              <a:rPr lang="en-US" sz="1400" b="1"/>
              <a:t>Glenlivet </a:t>
            </a:r>
            <a:r>
              <a:rPr lang="ru-RU" sz="1400" b="1"/>
              <a:t>12</a:t>
            </a:r>
            <a:r>
              <a:rPr lang="en-US" sz="1400" b="1"/>
              <a:t> Y.O.</a:t>
            </a:r>
            <a:r>
              <a:rPr lang="ru-RU" sz="1400" b="1"/>
              <a:t> (Шотландия) 0,7л</a:t>
            </a:r>
          </a:p>
          <a:p>
            <a:endParaRPr lang="ru-RU" sz="1400" b="1"/>
          </a:p>
          <a:p>
            <a:pPr>
              <a:buFont typeface="Arial" charset="0"/>
              <a:buChar char="•"/>
            </a:pPr>
            <a:r>
              <a:rPr lang="ru-RU"/>
              <a:t>Графин, декорированный с помощью пескоструйной гравировки вручную  </a:t>
            </a:r>
          </a:p>
          <a:p>
            <a:pPr>
              <a:buFont typeface="Arial" charset="0"/>
              <a:buChar char="•"/>
            </a:pPr>
            <a:r>
              <a:rPr lang="ru-RU"/>
              <a:t>Дизайнерский футляр с </a:t>
            </a:r>
            <a:r>
              <a:rPr lang="ru-RU" u="sng"/>
              <a:t>деревянным ложементом, повторяющим форму графина</a:t>
            </a:r>
          </a:p>
          <a:p>
            <a:pPr>
              <a:buFont typeface="Arial" charset="0"/>
              <a:buChar char="•"/>
            </a:pPr>
            <a:r>
              <a:rPr lang="ru-RU"/>
              <a:t>Именной сертификат внутри футляра</a:t>
            </a:r>
          </a:p>
        </p:txBody>
      </p:sp>
      <p:sp>
        <p:nvSpPr>
          <p:cNvPr id="35844" name="TextBox 1"/>
          <p:cNvSpPr txBox="1">
            <a:spLocks noChangeArrowheads="1"/>
          </p:cNvSpPr>
          <p:nvPr/>
        </p:nvSpPr>
        <p:spPr bwMode="auto">
          <a:xfrm>
            <a:off x="4716463" y="6021388"/>
            <a:ext cx="14065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Графин Молт 0,7</a:t>
            </a:r>
          </a:p>
        </p:txBody>
      </p:sp>
      <p:sp>
        <p:nvSpPr>
          <p:cNvPr id="35845" name="TextBox 13"/>
          <p:cNvSpPr txBox="1">
            <a:spLocks noChangeArrowheads="1"/>
          </p:cNvSpPr>
          <p:nvPr/>
        </p:nvSpPr>
        <p:spPr bwMode="auto">
          <a:xfrm>
            <a:off x="468313" y="109538"/>
            <a:ext cx="56165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/>
              <a:t>Виски, коньяк, граппа </a:t>
            </a:r>
          </a:p>
          <a:p>
            <a:pPr algn="ctr"/>
            <a:r>
              <a:rPr lang="ru-RU" sz="1600" b="1"/>
              <a:t>в гравированных графинах и деревянных футлярах</a:t>
            </a:r>
          </a:p>
        </p:txBody>
      </p:sp>
      <p:sp>
        <p:nvSpPr>
          <p:cNvPr id="17" name="Прямоугольник 1"/>
          <p:cNvSpPr>
            <a:spLocks noChangeArrowheads="1"/>
          </p:cNvSpPr>
          <p:nvPr/>
        </p:nvSpPr>
        <p:spPr bwMode="auto">
          <a:xfrm>
            <a:off x="250825" y="6021388"/>
            <a:ext cx="42767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Сделаем за 5-6 недель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Цены действительны до 31 марта 2018 г.</a:t>
            </a:r>
          </a:p>
        </p:txBody>
      </p:sp>
      <p:grpSp>
        <p:nvGrpSpPr>
          <p:cNvPr id="35847" name="Группа 1"/>
          <p:cNvGrpSpPr>
            <a:grpSpLocks/>
          </p:cNvGrpSpPr>
          <p:nvPr/>
        </p:nvGrpSpPr>
        <p:grpSpPr bwMode="auto">
          <a:xfrm>
            <a:off x="0" y="6592888"/>
            <a:ext cx="8918575" cy="265112"/>
            <a:chOff x="81996" y="6513791"/>
            <a:chExt cx="8918819" cy="264262"/>
          </a:xfrm>
        </p:grpSpPr>
        <p:cxnSp>
          <p:nvCxnSpPr>
            <p:cNvPr id="11" name="Прямая соединительная линия 10"/>
            <p:cNvCxnSpPr/>
            <p:nvPr/>
          </p:nvCxnSpPr>
          <p:spPr>
            <a:xfrm>
              <a:off x="81996" y="6513791"/>
              <a:ext cx="8891831" cy="0"/>
            </a:xfrm>
            <a:prstGeom prst="line">
              <a:avLst/>
            </a:prstGeom>
            <a:ln w="3175"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849" name="TextBox 11"/>
            <p:cNvSpPr txBox="1">
              <a:spLocks noChangeArrowheads="1"/>
            </p:cNvSpPr>
            <p:nvPr/>
          </p:nvSpPr>
          <p:spPr bwMode="auto">
            <a:xfrm>
              <a:off x="108985" y="6551769"/>
              <a:ext cx="8891830" cy="226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20000"/>
                </a:spcBef>
                <a:buFont typeface="Arial" charset="0"/>
                <a:buNone/>
              </a:pPr>
              <a:r>
                <a:rPr lang="ru-RU" sz="1100" i="1">
                  <a:solidFill>
                    <a:schemeClr val="bg2"/>
                  </a:solidFill>
                  <a:hlinkClick r:id="rId3"/>
                </a:rPr>
                <a:t>adsweets.ru</a:t>
              </a:r>
              <a:r>
                <a:rPr lang="ru-RU" sz="1100" i="1">
                  <a:solidFill>
                    <a:schemeClr val="bg2"/>
                  </a:solidFill>
                </a:rPr>
                <a:t> - Рекламные Вкусности, </a:t>
              </a:r>
              <a:r>
                <a:rPr lang="ru-RU" sz="1100" i="1">
                  <a:solidFill>
                    <a:schemeClr val="bg2"/>
                  </a:solidFill>
                  <a:hlinkClick r:id="rId4"/>
                </a:rPr>
                <a:t>nestandart.ru</a:t>
              </a:r>
              <a:r>
                <a:rPr lang="ru-RU" sz="1100" i="1">
                  <a:solidFill>
                    <a:schemeClr val="bg2"/>
                  </a:solidFill>
                </a:rPr>
                <a:t> - Студия Нестандартной рекламы  7.495.782.20.90  </a:t>
              </a:r>
              <a:r>
                <a:rPr lang="ru-RU" sz="1100" i="1">
                  <a:solidFill>
                    <a:schemeClr val="bg2"/>
                  </a:solidFill>
                  <a:hlinkClick r:id="rId5"/>
                </a:rPr>
                <a:t>zapros@nestandart.ru</a:t>
              </a:r>
              <a:endParaRPr lang="ru-RU" sz="1100" i="1">
                <a:solidFill>
                  <a:schemeClr val="bg2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Рисунок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92150"/>
            <a:ext cx="6948488" cy="547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6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48488" y="3789363"/>
            <a:ext cx="2152650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TextBox 33"/>
          <p:cNvSpPr txBox="1">
            <a:spLocks noChangeArrowheads="1"/>
          </p:cNvSpPr>
          <p:nvPr/>
        </p:nvSpPr>
        <p:spPr bwMode="auto">
          <a:xfrm>
            <a:off x="5795963" y="2205038"/>
            <a:ext cx="3217862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"/>
            <a:r>
              <a:rPr lang="ru-RU" sz="1100" b="1"/>
              <a:t>Другие варианты:</a:t>
            </a:r>
          </a:p>
          <a:p>
            <a:pPr fontAlgn="b"/>
            <a:endParaRPr lang="ru-RU" sz="1100"/>
          </a:p>
          <a:p>
            <a:pPr fontAlgn="b"/>
            <a:r>
              <a:rPr lang="ru-RU" sz="1100">
                <a:solidFill>
                  <a:srgbClr val="FF6600"/>
                </a:solidFill>
              </a:rPr>
              <a:t>Водка «Царская» (Россия) от </a:t>
            </a:r>
            <a:r>
              <a:rPr lang="ru-RU" sz="1100" b="1">
                <a:solidFill>
                  <a:srgbClr val="FF6600"/>
                </a:solidFill>
              </a:rPr>
              <a:t>5 988.-</a:t>
            </a:r>
          </a:p>
          <a:p>
            <a:pPr fontAlgn="b"/>
            <a:r>
              <a:rPr lang="it-IT" sz="1100">
                <a:solidFill>
                  <a:srgbClr val="FF6600"/>
                </a:solidFill>
              </a:rPr>
              <a:t>Граппа Veneta Sari (Италия) </a:t>
            </a:r>
            <a:r>
              <a:rPr lang="ru-RU" sz="1100">
                <a:solidFill>
                  <a:srgbClr val="FF6600"/>
                </a:solidFill>
              </a:rPr>
              <a:t>от </a:t>
            </a:r>
            <a:r>
              <a:rPr lang="ru-RU" sz="1100" b="1">
                <a:solidFill>
                  <a:srgbClr val="FF6600"/>
                </a:solidFill>
              </a:rPr>
              <a:t>7</a:t>
            </a:r>
            <a:r>
              <a:rPr lang="it-IT" sz="1100" b="1">
                <a:solidFill>
                  <a:srgbClr val="FF6600"/>
                </a:solidFill>
              </a:rPr>
              <a:t> </a:t>
            </a:r>
            <a:r>
              <a:rPr lang="ru-RU" sz="1100" b="1">
                <a:solidFill>
                  <a:srgbClr val="FF6600"/>
                </a:solidFill>
              </a:rPr>
              <a:t>118</a:t>
            </a:r>
            <a:r>
              <a:rPr lang="it-IT" sz="1100" b="1">
                <a:solidFill>
                  <a:srgbClr val="FF6600"/>
                </a:solidFill>
              </a:rPr>
              <a:t>.</a:t>
            </a:r>
            <a:r>
              <a:rPr lang="ru-RU" sz="1100" b="1">
                <a:solidFill>
                  <a:srgbClr val="FF6600"/>
                </a:solidFill>
              </a:rPr>
              <a:t>50</a:t>
            </a:r>
          </a:p>
          <a:p>
            <a:r>
              <a:rPr lang="ru-RU" sz="1100">
                <a:solidFill>
                  <a:srgbClr val="FF6600"/>
                </a:solidFill>
              </a:rPr>
              <a:t>Коньяк Новокубанский 15 лет (Россия) </a:t>
            </a:r>
          </a:p>
          <a:p>
            <a:r>
              <a:rPr lang="ru-RU" sz="1100" b="1">
                <a:solidFill>
                  <a:srgbClr val="FF6600"/>
                </a:solidFill>
              </a:rPr>
              <a:t>от 9 533.50</a:t>
            </a:r>
            <a:endParaRPr lang="en-US" sz="1100" b="1">
              <a:solidFill>
                <a:srgbClr val="FF6600"/>
              </a:solidFill>
            </a:endParaRPr>
          </a:p>
          <a:p>
            <a:pPr fontAlgn="b"/>
            <a:r>
              <a:rPr lang="ru-RU" sz="1100">
                <a:solidFill>
                  <a:srgbClr val="FF6600"/>
                </a:solidFill>
              </a:rPr>
              <a:t>Коньяк</a:t>
            </a:r>
            <a:r>
              <a:rPr lang="en-US" sz="1100">
                <a:solidFill>
                  <a:srgbClr val="FF6600"/>
                </a:solidFill>
              </a:rPr>
              <a:t> Tiffon XO</a:t>
            </a:r>
            <a:r>
              <a:rPr lang="ru-RU" sz="1100">
                <a:solidFill>
                  <a:srgbClr val="FF6600"/>
                </a:solidFill>
              </a:rPr>
              <a:t> (Франция) от </a:t>
            </a:r>
            <a:r>
              <a:rPr lang="ru-RU" sz="1100" b="1">
                <a:solidFill>
                  <a:srgbClr val="FF6600"/>
                </a:solidFill>
              </a:rPr>
              <a:t>12 638.50 </a:t>
            </a:r>
            <a:endParaRPr lang="en-US" sz="1100" b="1">
              <a:solidFill>
                <a:srgbClr val="FF6600"/>
              </a:solidFill>
            </a:endParaRPr>
          </a:p>
          <a:p>
            <a:pPr fontAlgn="b"/>
            <a:endParaRPr lang="ru-RU" sz="1100">
              <a:solidFill>
                <a:srgbClr val="FF6600"/>
              </a:solidFill>
            </a:endParaRPr>
          </a:p>
          <a:p>
            <a:r>
              <a:rPr lang="ru-RU" sz="1000" b="1">
                <a:solidFill>
                  <a:srgbClr val="A6A6A6"/>
                </a:solidFill>
              </a:rPr>
              <a:t>Цена при тираже от 50 подарков.</a:t>
            </a:r>
          </a:p>
          <a:p>
            <a:r>
              <a:rPr lang="ru-RU" sz="1000" b="1">
                <a:solidFill>
                  <a:srgbClr val="A6A6A6"/>
                </a:solidFill>
              </a:rPr>
              <a:t>При тираже от 20 до 50 наценка 10%</a:t>
            </a:r>
          </a:p>
          <a:p>
            <a:endParaRPr lang="ru-RU" sz="1000" b="1"/>
          </a:p>
          <a:p>
            <a:endParaRPr lang="ru-RU" sz="1000"/>
          </a:p>
        </p:txBody>
      </p:sp>
      <p:sp>
        <p:nvSpPr>
          <p:cNvPr id="36868" name="TextBox 4"/>
          <p:cNvSpPr txBox="1">
            <a:spLocks noChangeArrowheads="1"/>
          </p:cNvSpPr>
          <p:nvPr/>
        </p:nvSpPr>
        <p:spPr bwMode="auto">
          <a:xfrm>
            <a:off x="5780088" y="476250"/>
            <a:ext cx="3363912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solidFill>
                  <a:srgbClr val="404040"/>
                </a:solidFill>
              </a:rPr>
              <a:t>от</a:t>
            </a:r>
            <a:r>
              <a:rPr lang="ru-RU" sz="1400"/>
              <a:t> </a:t>
            </a:r>
            <a:r>
              <a:rPr lang="ru-RU" sz="2400" b="1"/>
              <a:t>6 313.50</a:t>
            </a:r>
            <a:endParaRPr lang="en-US" sz="2400" b="1"/>
          </a:p>
          <a:p>
            <a:r>
              <a:rPr lang="ru-RU" sz="1400"/>
              <a:t>Коньяк Новокубанский 6 лет </a:t>
            </a:r>
          </a:p>
          <a:p>
            <a:r>
              <a:rPr lang="ru-RU" sz="1400"/>
              <a:t>(Россия) </a:t>
            </a:r>
            <a:r>
              <a:rPr lang="ru-RU" sz="1400" b="1"/>
              <a:t>0,5л</a:t>
            </a:r>
          </a:p>
          <a:p>
            <a:endParaRPr lang="ru-RU" sz="1400" b="1"/>
          </a:p>
          <a:p>
            <a:pPr>
              <a:buFont typeface="Arial" charset="0"/>
              <a:buChar char="•"/>
            </a:pPr>
            <a:r>
              <a:rPr lang="ru-RU"/>
              <a:t>Графин, декорированный с помощью пескоструйной гравировки вручную  </a:t>
            </a:r>
          </a:p>
          <a:p>
            <a:pPr>
              <a:buFont typeface="Arial" charset="0"/>
              <a:buChar char="•"/>
            </a:pPr>
            <a:r>
              <a:rPr lang="ru-RU"/>
              <a:t>Деревянный футляр с персонализацией</a:t>
            </a:r>
          </a:p>
        </p:txBody>
      </p:sp>
      <p:sp>
        <p:nvSpPr>
          <p:cNvPr id="36869" name="TextBox 14"/>
          <p:cNvSpPr txBox="1">
            <a:spLocks noChangeArrowheads="1"/>
          </p:cNvSpPr>
          <p:nvPr/>
        </p:nvSpPr>
        <p:spPr bwMode="auto">
          <a:xfrm>
            <a:off x="684213" y="0"/>
            <a:ext cx="56165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/>
              <a:t>Коньяк, виски, граппа в гравированных графинах и деревянных футлярах</a:t>
            </a:r>
          </a:p>
        </p:txBody>
      </p:sp>
      <p:sp>
        <p:nvSpPr>
          <p:cNvPr id="36870" name="TextBox 13"/>
          <p:cNvSpPr txBox="1">
            <a:spLocks noChangeArrowheads="1"/>
          </p:cNvSpPr>
          <p:nvPr/>
        </p:nvSpPr>
        <p:spPr bwMode="auto">
          <a:xfrm>
            <a:off x="5297488" y="6118225"/>
            <a:ext cx="16827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Графин Аутентик 0,5</a:t>
            </a:r>
          </a:p>
        </p:txBody>
      </p:sp>
      <p:sp>
        <p:nvSpPr>
          <p:cNvPr id="16" name="Прямоугольник 1"/>
          <p:cNvSpPr>
            <a:spLocks noChangeArrowheads="1"/>
          </p:cNvSpPr>
          <p:nvPr/>
        </p:nvSpPr>
        <p:spPr bwMode="auto">
          <a:xfrm>
            <a:off x="165100" y="5970588"/>
            <a:ext cx="41084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Сделаем за 4-5 недель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Цены действительны до 31 марта 2018 г.</a:t>
            </a:r>
          </a:p>
        </p:txBody>
      </p:sp>
      <p:sp>
        <p:nvSpPr>
          <p:cNvPr id="36872" name="AutoShape 2" descr="http://megaplan.prowine.ru/attach/SdfFileM_Multiupload/Files/261/13/2aebd33f9445d72e4062a185652b5f36.jpg/%D0%A0%D0%BE%D1%81%D1%82%D0%B5%D0%BA_%D0%90%D1%83%D1%82%D0%B5%D0%BD%D1%82%D0%B8%D0%BA_%D1%82%D0%B8%D1%84%D1%84%D0%BE%D0%BD_%D0%9F%D0%B5%D0%BD%D0%B0%D0%BB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36873" name="Группа 1"/>
          <p:cNvGrpSpPr>
            <a:grpSpLocks/>
          </p:cNvGrpSpPr>
          <p:nvPr/>
        </p:nvGrpSpPr>
        <p:grpSpPr bwMode="auto">
          <a:xfrm>
            <a:off x="0" y="6592888"/>
            <a:ext cx="8918575" cy="265112"/>
            <a:chOff x="81996" y="6513791"/>
            <a:chExt cx="8918819" cy="264262"/>
          </a:xfrm>
        </p:grpSpPr>
        <p:cxnSp>
          <p:nvCxnSpPr>
            <p:cNvPr id="11" name="Прямая соединительная линия 10"/>
            <p:cNvCxnSpPr/>
            <p:nvPr/>
          </p:nvCxnSpPr>
          <p:spPr>
            <a:xfrm>
              <a:off x="81996" y="6513791"/>
              <a:ext cx="8891831" cy="0"/>
            </a:xfrm>
            <a:prstGeom prst="line">
              <a:avLst/>
            </a:prstGeom>
            <a:ln w="3175"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875" name="TextBox 11"/>
            <p:cNvSpPr txBox="1">
              <a:spLocks noChangeArrowheads="1"/>
            </p:cNvSpPr>
            <p:nvPr/>
          </p:nvSpPr>
          <p:spPr bwMode="auto">
            <a:xfrm>
              <a:off x="108985" y="6551769"/>
              <a:ext cx="8891830" cy="226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20000"/>
                </a:spcBef>
                <a:buFont typeface="Arial" charset="0"/>
                <a:buNone/>
              </a:pPr>
              <a:r>
                <a:rPr lang="ru-RU" sz="1100" i="1">
                  <a:solidFill>
                    <a:schemeClr val="bg2"/>
                  </a:solidFill>
                  <a:hlinkClick r:id="rId4"/>
                </a:rPr>
                <a:t>adsweets.ru</a:t>
              </a:r>
              <a:r>
                <a:rPr lang="ru-RU" sz="1100" i="1">
                  <a:solidFill>
                    <a:schemeClr val="bg2"/>
                  </a:solidFill>
                </a:rPr>
                <a:t> - Рекламные Вкусности, </a:t>
              </a:r>
              <a:r>
                <a:rPr lang="ru-RU" sz="1100" i="1">
                  <a:solidFill>
                    <a:schemeClr val="bg2"/>
                  </a:solidFill>
                  <a:hlinkClick r:id="rId5"/>
                </a:rPr>
                <a:t>nestandart.ru</a:t>
              </a:r>
              <a:r>
                <a:rPr lang="ru-RU" sz="1100" i="1">
                  <a:solidFill>
                    <a:schemeClr val="bg2"/>
                  </a:solidFill>
                </a:rPr>
                <a:t> - Студия Нестандартной рекламы  7.495.782.20.90  </a:t>
              </a:r>
              <a:r>
                <a:rPr lang="ru-RU" sz="1100" i="1">
                  <a:solidFill>
                    <a:schemeClr val="bg2"/>
                  </a:solidFill>
                  <a:hlinkClick r:id="rId6"/>
                </a:rPr>
                <a:t>zapros@nestandart.ru</a:t>
              </a:r>
              <a:endParaRPr lang="ru-RU" sz="1100" i="1">
                <a:solidFill>
                  <a:schemeClr val="bg2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35800" y="4005263"/>
            <a:ext cx="2108200" cy="265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0" name="Рисунок 20" descr="004_alfa-capital_tiffon_reserve_ete4000_b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92150"/>
            <a:ext cx="6524625" cy="586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TextBox 33"/>
          <p:cNvSpPr txBox="1">
            <a:spLocks noChangeArrowheads="1"/>
          </p:cNvSpPr>
          <p:nvPr/>
        </p:nvSpPr>
        <p:spPr bwMode="auto">
          <a:xfrm>
            <a:off x="5060950" y="2549525"/>
            <a:ext cx="4083050" cy="166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100"/>
          </a:p>
          <a:p>
            <a:pPr fontAlgn="b"/>
            <a:r>
              <a:rPr lang="ru-RU" sz="1100" b="1"/>
              <a:t>Другие варианты:</a:t>
            </a:r>
          </a:p>
          <a:p>
            <a:pPr fontAlgn="b"/>
            <a:r>
              <a:rPr lang="ru-RU" sz="1600" b="1">
                <a:solidFill>
                  <a:srgbClr val="FF6600"/>
                </a:solidFill>
              </a:rPr>
              <a:t>от 9 188.50</a:t>
            </a:r>
          </a:p>
          <a:p>
            <a:pPr fontAlgn="b"/>
            <a:r>
              <a:rPr lang="ru-RU">
                <a:solidFill>
                  <a:srgbClr val="FF6600"/>
                </a:solidFill>
              </a:rPr>
              <a:t>Коньяк </a:t>
            </a:r>
            <a:r>
              <a:rPr lang="en-US">
                <a:solidFill>
                  <a:srgbClr val="FF6600"/>
                </a:solidFill>
              </a:rPr>
              <a:t>Tiffon Reserve</a:t>
            </a:r>
            <a:r>
              <a:rPr lang="ru-RU">
                <a:solidFill>
                  <a:srgbClr val="FF6600"/>
                </a:solidFill>
              </a:rPr>
              <a:t> (Франция) 0,</a:t>
            </a:r>
            <a:r>
              <a:rPr lang="en-US">
                <a:solidFill>
                  <a:srgbClr val="FF6600"/>
                </a:solidFill>
              </a:rPr>
              <a:t>7</a:t>
            </a:r>
            <a:r>
              <a:rPr lang="ru-RU">
                <a:solidFill>
                  <a:srgbClr val="FF6600"/>
                </a:solidFill>
              </a:rPr>
              <a:t>л</a:t>
            </a:r>
          </a:p>
          <a:p>
            <a:pPr fontAlgn="b"/>
            <a:r>
              <a:rPr lang="ru-RU">
                <a:solidFill>
                  <a:srgbClr val="FF6600"/>
                </a:solidFill>
              </a:rPr>
              <a:t>в деревянном футляре </a:t>
            </a:r>
          </a:p>
          <a:p>
            <a:pPr fontAlgn="b"/>
            <a:endParaRPr lang="ru-RU" sz="1100">
              <a:solidFill>
                <a:srgbClr val="FF6600"/>
              </a:solidFill>
            </a:endParaRPr>
          </a:p>
          <a:p>
            <a:pPr fontAlgn="b"/>
            <a:r>
              <a:rPr lang="ru-RU" sz="1000" b="1">
                <a:solidFill>
                  <a:srgbClr val="A6A6A6"/>
                </a:solidFill>
              </a:rPr>
              <a:t>Цена при тираже от 50 подарков.</a:t>
            </a:r>
          </a:p>
          <a:p>
            <a:r>
              <a:rPr lang="ru-RU" sz="1000" b="1">
                <a:solidFill>
                  <a:srgbClr val="A6A6A6"/>
                </a:solidFill>
              </a:rPr>
              <a:t>При тираже от 20 до 50 наценка 10%</a:t>
            </a:r>
          </a:p>
          <a:p>
            <a:endParaRPr lang="ru-RU" sz="1000" b="1"/>
          </a:p>
        </p:txBody>
      </p:sp>
      <p:sp>
        <p:nvSpPr>
          <p:cNvPr id="37892" name="TextBox 4"/>
          <p:cNvSpPr txBox="1">
            <a:spLocks noChangeArrowheads="1"/>
          </p:cNvSpPr>
          <p:nvPr/>
        </p:nvSpPr>
        <p:spPr bwMode="auto">
          <a:xfrm>
            <a:off x="5060950" y="1011238"/>
            <a:ext cx="3687763" cy="164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/>
              <a:t>от </a:t>
            </a:r>
            <a:r>
              <a:rPr lang="ru-RU" sz="2400" b="1"/>
              <a:t>8 038.50</a:t>
            </a:r>
          </a:p>
          <a:p>
            <a:pPr fontAlgn="b"/>
            <a:r>
              <a:rPr lang="ru-RU" sz="1400" b="1"/>
              <a:t>Коньяк </a:t>
            </a:r>
            <a:r>
              <a:rPr lang="en-US" sz="1400" b="1"/>
              <a:t>Tiffon Reserve</a:t>
            </a:r>
            <a:r>
              <a:rPr lang="ru-RU" sz="1400" b="1"/>
              <a:t> (Франция) 0,</a:t>
            </a:r>
            <a:r>
              <a:rPr lang="en-US" sz="1400" b="1"/>
              <a:t>7</a:t>
            </a:r>
            <a:r>
              <a:rPr lang="ru-RU" sz="1400" b="1"/>
              <a:t>л</a:t>
            </a:r>
          </a:p>
          <a:p>
            <a:pPr fontAlgn="b"/>
            <a:r>
              <a:rPr lang="ru-RU" sz="1400" b="1"/>
              <a:t>в картонном футляре</a:t>
            </a:r>
          </a:p>
          <a:p>
            <a:pPr fontAlgn="b"/>
            <a:endParaRPr lang="ru-RU" sz="1400" b="1"/>
          </a:p>
          <a:p>
            <a:pPr>
              <a:buFont typeface="Arial" charset="0"/>
              <a:buChar char="•"/>
            </a:pPr>
            <a:r>
              <a:rPr lang="ru-RU"/>
              <a:t>Графин, декорированный с помощью пескоструйной гравировки вручную  </a:t>
            </a:r>
          </a:p>
          <a:p>
            <a:pPr>
              <a:buFont typeface="Arial" charset="0"/>
              <a:buChar char="•"/>
            </a:pPr>
            <a:r>
              <a:rPr lang="ru-RU"/>
              <a:t>Именной сертификат внутри футляра</a:t>
            </a:r>
          </a:p>
        </p:txBody>
      </p:sp>
      <p:sp>
        <p:nvSpPr>
          <p:cNvPr id="37893" name="TextBox 1"/>
          <p:cNvSpPr txBox="1">
            <a:spLocks noChangeArrowheads="1"/>
          </p:cNvSpPr>
          <p:nvPr/>
        </p:nvSpPr>
        <p:spPr bwMode="auto">
          <a:xfrm>
            <a:off x="155575" y="6213475"/>
            <a:ext cx="1277938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Графин Эте 0,7</a:t>
            </a:r>
          </a:p>
        </p:txBody>
      </p:sp>
      <p:sp>
        <p:nvSpPr>
          <p:cNvPr id="37894" name="TextBox 13"/>
          <p:cNvSpPr txBox="1">
            <a:spLocks noChangeArrowheads="1"/>
          </p:cNvSpPr>
          <p:nvPr/>
        </p:nvSpPr>
        <p:spPr bwMode="auto">
          <a:xfrm>
            <a:off x="271463" y="109538"/>
            <a:ext cx="56165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/>
              <a:t>Французский коньяк в гравированном графине</a:t>
            </a:r>
          </a:p>
        </p:txBody>
      </p:sp>
      <p:sp>
        <p:nvSpPr>
          <p:cNvPr id="37895" name="AutoShape 2" descr="http://megaplan.prowine.ru/attach/SdfFileM_Multiupload/Files/64/64/3a2530e9dcf792806f21a9fa6a5aef98.png/screenshot-2017-03-10_13-24-1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7" name="Прямоугольник 1"/>
          <p:cNvSpPr>
            <a:spLocks noChangeArrowheads="1"/>
          </p:cNvSpPr>
          <p:nvPr/>
        </p:nvSpPr>
        <p:spPr bwMode="auto">
          <a:xfrm>
            <a:off x="5060950" y="4025900"/>
            <a:ext cx="41100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Сделаем за 4-5 недель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cs typeface="Arial" pitchFamily="34" charset="0"/>
            </a:endParaRPr>
          </a:p>
          <a:p>
            <a:pPr>
              <a:defRPr/>
            </a:pP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Цены действительны до 31 марта 2018 г.</a:t>
            </a:r>
          </a:p>
        </p:txBody>
      </p:sp>
      <p:grpSp>
        <p:nvGrpSpPr>
          <p:cNvPr id="37897" name="Группа 1"/>
          <p:cNvGrpSpPr>
            <a:grpSpLocks/>
          </p:cNvGrpSpPr>
          <p:nvPr/>
        </p:nvGrpSpPr>
        <p:grpSpPr bwMode="auto">
          <a:xfrm>
            <a:off x="0" y="6592888"/>
            <a:ext cx="8918575" cy="265112"/>
            <a:chOff x="81996" y="6513791"/>
            <a:chExt cx="8918819" cy="264262"/>
          </a:xfrm>
        </p:grpSpPr>
        <p:cxnSp>
          <p:nvCxnSpPr>
            <p:cNvPr id="11" name="Прямая соединительная линия 10"/>
            <p:cNvCxnSpPr/>
            <p:nvPr/>
          </p:nvCxnSpPr>
          <p:spPr>
            <a:xfrm>
              <a:off x="81996" y="6513791"/>
              <a:ext cx="8891831" cy="0"/>
            </a:xfrm>
            <a:prstGeom prst="line">
              <a:avLst/>
            </a:prstGeom>
            <a:ln w="3175"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899" name="TextBox 11"/>
            <p:cNvSpPr txBox="1">
              <a:spLocks noChangeArrowheads="1"/>
            </p:cNvSpPr>
            <p:nvPr/>
          </p:nvSpPr>
          <p:spPr bwMode="auto">
            <a:xfrm>
              <a:off x="108985" y="6551769"/>
              <a:ext cx="8891830" cy="226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20000"/>
                </a:spcBef>
                <a:buFont typeface="Arial" charset="0"/>
                <a:buNone/>
              </a:pPr>
              <a:r>
                <a:rPr lang="ru-RU" sz="1100" i="1">
                  <a:solidFill>
                    <a:schemeClr val="bg2"/>
                  </a:solidFill>
                  <a:hlinkClick r:id="rId4"/>
                </a:rPr>
                <a:t>adsweets.ru</a:t>
              </a:r>
              <a:r>
                <a:rPr lang="ru-RU" sz="1100" i="1">
                  <a:solidFill>
                    <a:schemeClr val="bg2"/>
                  </a:solidFill>
                </a:rPr>
                <a:t> - Рекламные Вкусности, </a:t>
              </a:r>
              <a:r>
                <a:rPr lang="ru-RU" sz="1100" i="1">
                  <a:solidFill>
                    <a:schemeClr val="bg2"/>
                  </a:solidFill>
                  <a:hlinkClick r:id="rId5"/>
                </a:rPr>
                <a:t>nestandart.ru</a:t>
              </a:r>
              <a:r>
                <a:rPr lang="ru-RU" sz="1100" i="1">
                  <a:solidFill>
                    <a:schemeClr val="bg2"/>
                  </a:solidFill>
                </a:rPr>
                <a:t> - Студия Нестандартной рекламы  7.495.782.20.90  </a:t>
              </a:r>
              <a:r>
                <a:rPr lang="ru-RU" sz="1100" i="1">
                  <a:solidFill>
                    <a:schemeClr val="bg2"/>
                  </a:solidFill>
                  <a:hlinkClick r:id="rId6"/>
                </a:rPr>
                <a:t>zapros@nestandart.ru</a:t>
              </a:r>
              <a:endParaRPr lang="ru-RU" sz="1100" i="1">
                <a:solidFill>
                  <a:schemeClr val="bg2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3" name="Группа 9"/>
          <p:cNvGrpSpPr>
            <a:grpSpLocks/>
          </p:cNvGrpSpPr>
          <p:nvPr/>
        </p:nvGrpSpPr>
        <p:grpSpPr bwMode="auto">
          <a:xfrm>
            <a:off x="0" y="188913"/>
            <a:ext cx="8180388" cy="5437187"/>
            <a:chOff x="-620207" y="324889"/>
            <a:chExt cx="8576583" cy="5625234"/>
          </a:xfrm>
        </p:grpSpPr>
        <p:pic>
          <p:nvPicPr>
            <p:cNvPr id="38922" name="Рисунок 5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-620207" y="324889"/>
              <a:ext cx="8576583" cy="56252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Прямоугольник 8"/>
            <p:cNvSpPr/>
            <p:nvPr/>
          </p:nvSpPr>
          <p:spPr>
            <a:xfrm>
              <a:off x="5940804" y="1617461"/>
              <a:ext cx="1870770" cy="41290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sp>
        <p:nvSpPr>
          <p:cNvPr id="38914" name="TextBox 20"/>
          <p:cNvSpPr txBox="1">
            <a:spLocks noChangeArrowheads="1"/>
          </p:cNvSpPr>
          <p:nvPr/>
        </p:nvSpPr>
        <p:spPr bwMode="auto">
          <a:xfrm>
            <a:off x="239713" y="188913"/>
            <a:ext cx="56165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/>
              <a:t>Коньяк, водка</a:t>
            </a:r>
          </a:p>
          <a:p>
            <a:pPr algn="ctr"/>
            <a:r>
              <a:rPr lang="ru-RU" sz="1600" b="1"/>
              <a:t>в гравированных графинах и деревянных футлярах</a:t>
            </a:r>
          </a:p>
        </p:txBody>
      </p:sp>
      <p:sp>
        <p:nvSpPr>
          <p:cNvPr id="38915" name="TextBox 33"/>
          <p:cNvSpPr txBox="1">
            <a:spLocks noChangeArrowheads="1"/>
          </p:cNvSpPr>
          <p:nvPr/>
        </p:nvSpPr>
        <p:spPr bwMode="auto">
          <a:xfrm>
            <a:off x="6227763" y="3797300"/>
            <a:ext cx="4051300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"/>
            <a:r>
              <a:rPr lang="ru-RU" sz="1100" b="1"/>
              <a:t>Другие варианты:</a:t>
            </a:r>
          </a:p>
          <a:p>
            <a:pPr fontAlgn="b"/>
            <a:r>
              <a:rPr lang="ru-RU" b="1">
                <a:solidFill>
                  <a:srgbClr val="FF6600"/>
                </a:solidFill>
              </a:rPr>
              <a:t>Водка Царская 0,5 л — от 5 868.-</a:t>
            </a:r>
          </a:p>
          <a:p>
            <a:pPr fontAlgn="b"/>
            <a:r>
              <a:rPr lang="en-US" sz="1400" b="1">
                <a:solidFill>
                  <a:srgbClr val="FF6600"/>
                </a:solidFill>
              </a:rPr>
              <a:t>  </a:t>
            </a:r>
            <a:endParaRPr lang="ru-RU" sz="1400" b="1">
              <a:solidFill>
                <a:srgbClr val="FF6600"/>
              </a:solidFill>
            </a:endParaRPr>
          </a:p>
          <a:p>
            <a:pPr fontAlgn="b"/>
            <a:endParaRPr lang="ru-RU" sz="1100"/>
          </a:p>
          <a:p>
            <a:r>
              <a:rPr lang="ru-RU" sz="1000" b="1">
                <a:solidFill>
                  <a:srgbClr val="A6A6A6"/>
                </a:solidFill>
              </a:rPr>
              <a:t>Цена при тираже от 50 подарков.</a:t>
            </a:r>
          </a:p>
          <a:p>
            <a:r>
              <a:rPr lang="ru-RU" sz="1000" b="1">
                <a:solidFill>
                  <a:srgbClr val="A6A6A6"/>
                </a:solidFill>
              </a:rPr>
              <a:t>При тираже от 20 до 50 наценка 10%</a:t>
            </a:r>
          </a:p>
          <a:p>
            <a:endParaRPr lang="ru-RU" sz="1000" b="1"/>
          </a:p>
          <a:p>
            <a:endParaRPr lang="ru-RU" sz="1000"/>
          </a:p>
        </p:txBody>
      </p:sp>
      <p:sp>
        <p:nvSpPr>
          <p:cNvPr id="18" name="Прямоугольник 1"/>
          <p:cNvSpPr>
            <a:spLocks noChangeArrowheads="1"/>
          </p:cNvSpPr>
          <p:nvPr/>
        </p:nvSpPr>
        <p:spPr bwMode="auto">
          <a:xfrm>
            <a:off x="6083300" y="5961063"/>
            <a:ext cx="310515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1100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Сделаем за 4-5 недель</a:t>
            </a:r>
            <a:endParaRPr lang="en-US" sz="1100" dirty="0">
              <a:solidFill>
                <a:schemeClr val="tx1">
                  <a:lumMod val="50000"/>
                  <a:lumOff val="50000"/>
                </a:schemeClr>
              </a:solidFill>
              <a:cs typeface="Arial" pitchFamily="34" charset="0"/>
            </a:endParaRPr>
          </a:p>
          <a:p>
            <a:pPr>
              <a:defRPr/>
            </a:pPr>
            <a:r>
              <a:rPr lang="ru-RU" sz="1100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Цены действительны до 31 марта 2018 г.</a:t>
            </a:r>
          </a:p>
        </p:txBody>
      </p:sp>
      <p:sp>
        <p:nvSpPr>
          <p:cNvPr id="38917" name="TextBox 4"/>
          <p:cNvSpPr txBox="1">
            <a:spLocks noChangeArrowheads="1"/>
          </p:cNvSpPr>
          <p:nvPr/>
        </p:nvSpPr>
        <p:spPr bwMode="auto">
          <a:xfrm>
            <a:off x="6237288" y="885825"/>
            <a:ext cx="2951162" cy="243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/>
              <a:t>от </a:t>
            </a:r>
            <a:r>
              <a:rPr lang="ru-RU" sz="2400" b="1"/>
              <a:t>6 773.50</a:t>
            </a:r>
          </a:p>
          <a:p>
            <a:endParaRPr lang="en-US" sz="2400" b="1"/>
          </a:p>
          <a:p>
            <a:pPr fontAlgn="b"/>
            <a:r>
              <a:rPr lang="ru-RU" sz="1600" b="1"/>
              <a:t>Коньяк </a:t>
            </a:r>
            <a:r>
              <a:rPr lang="en-US" sz="1600" b="1"/>
              <a:t>Tiffon Fine</a:t>
            </a:r>
            <a:r>
              <a:rPr lang="ru-RU" sz="1600" b="1"/>
              <a:t> </a:t>
            </a:r>
          </a:p>
          <a:p>
            <a:pPr fontAlgn="b"/>
            <a:r>
              <a:rPr lang="ru-RU" sz="1600" b="1"/>
              <a:t>(Франция) 0,5л</a:t>
            </a:r>
            <a:endParaRPr lang="ru-RU" sz="1800" b="1"/>
          </a:p>
          <a:p>
            <a:endParaRPr lang="ru-RU" sz="1400" b="1"/>
          </a:p>
          <a:p>
            <a:pPr>
              <a:buFont typeface="Arial" charset="0"/>
              <a:buChar char="•"/>
            </a:pPr>
            <a:r>
              <a:rPr lang="ru-RU"/>
              <a:t>Графин, декорированный с помощью пескоструйной гравировки вручную  </a:t>
            </a:r>
          </a:p>
          <a:p>
            <a:pPr>
              <a:buFont typeface="Arial" charset="0"/>
              <a:buChar char="•"/>
            </a:pPr>
            <a:r>
              <a:rPr lang="ru-RU"/>
              <a:t>Деревянный футляр с персонализацией</a:t>
            </a:r>
          </a:p>
          <a:p>
            <a:pPr>
              <a:buFont typeface="Arial" charset="0"/>
              <a:buChar char="•"/>
            </a:pPr>
            <a:r>
              <a:rPr lang="ru-RU"/>
              <a:t>Именной сертификат внутри футляра</a:t>
            </a:r>
          </a:p>
        </p:txBody>
      </p:sp>
      <p:sp>
        <p:nvSpPr>
          <p:cNvPr id="38918" name="TextBox 14"/>
          <p:cNvSpPr txBox="1">
            <a:spLocks noChangeArrowheads="1"/>
          </p:cNvSpPr>
          <p:nvPr/>
        </p:nvSpPr>
        <p:spPr bwMode="auto">
          <a:xfrm>
            <a:off x="131763" y="5289550"/>
            <a:ext cx="19478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Графин Лонг Айленд 0,5</a:t>
            </a:r>
          </a:p>
        </p:txBody>
      </p:sp>
      <p:grpSp>
        <p:nvGrpSpPr>
          <p:cNvPr id="38919" name="Группа 1"/>
          <p:cNvGrpSpPr>
            <a:grpSpLocks/>
          </p:cNvGrpSpPr>
          <p:nvPr/>
        </p:nvGrpSpPr>
        <p:grpSpPr bwMode="auto">
          <a:xfrm>
            <a:off x="0" y="6592888"/>
            <a:ext cx="8918575" cy="265112"/>
            <a:chOff x="81996" y="6513791"/>
            <a:chExt cx="8918819" cy="264262"/>
          </a:xfrm>
        </p:grpSpPr>
        <p:cxnSp>
          <p:nvCxnSpPr>
            <p:cNvPr id="11" name="Прямая соединительная линия 10"/>
            <p:cNvCxnSpPr/>
            <p:nvPr/>
          </p:nvCxnSpPr>
          <p:spPr>
            <a:xfrm>
              <a:off x="81996" y="6513791"/>
              <a:ext cx="8891831" cy="0"/>
            </a:xfrm>
            <a:prstGeom prst="line">
              <a:avLst/>
            </a:prstGeom>
            <a:ln w="3175"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921" name="TextBox 11"/>
            <p:cNvSpPr txBox="1">
              <a:spLocks noChangeArrowheads="1"/>
            </p:cNvSpPr>
            <p:nvPr/>
          </p:nvSpPr>
          <p:spPr bwMode="auto">
            <a:xfrm>
              <a:off x="108985" y="6551769"/>
              <a:ext cx="8891830" cy="226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20000"/>
                </a:spcBef>
                <a:buFont typeface="Arial" charset="0"/>
                <a:buNone/>
              </a:pPr>
              <a:r>
                <a:rPr lang="ru-RU" sz="1100" i="1">
                  <a:solidFill>
                    <a:schemeClr val="bg2"/>
                  </a:solidFill>
                  <a:hlinkClick r:id="rId3"/>
                </a:rPr>
                <a:t>adsweets.ru</a:t>
              </a:r>
              <a:r>
                <a:rPr lang="ru-RU" sz="1100" i="1">
                  <a:solidFill>
                    <a:schemeClr val="bg2"/>
                  </a:solidFill>
                </a:rPr>
                <a:t> - Рекламные Вкусности, </a:t>
              </a:r>
              <a:r>
                <a:rPr lang="ru-RU" sz="1100" i="1">
                  <a:solidFill>
                    <a:schemeClr val="bg2"/>
                  </a:solidFill>
                  <a:hlinkClick r:id="rId4"/>
                </a:rPr>
                <a:t>nestandart.ru</a:t>
              </a:r>
              <a:r>
                <a:rPr lang="ru-RU" sz="1100" i="1">
                  <a:solidFill>
                    <a:schemeClr val="bg2"/>
                  </a:solidFill>
                </a:rPr>
                <a:t> - Студия Нестандартной рекламы  7.495.782.20.90  </a:t>
              </a:r>
              <a:r>
                <a:rPr lang="ru-RU" sz="1100" i="1">
                  <a:solidFill>
                    <a:schemeClr val="bg2"/>
                  </a:solidFill>
                  <a:hlinkClick r:id="rId5"/>
                </a:rPr>
                <a:t>zapros@nestandart.ru</a:t>
              </a:r>
              <a:endParaRPr lang="ru-RU" sz="1100" i="1">
                <a:solidFill>
                  <a:schemeClr val="bg2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37" name="Группа 10"/>
          <p:cNvGrpSpPr>
            <a:grpSpLocks/>
          </p:cNvGrpSpPr>
          <p:nvPr/>
        </p:nvGrpSpPr>
        <p:grpSpPr bwMode="auto">
          <a:xfrm>
            <a:off x="0" y="0"/>
            <a:ext cx="6272213" cy="6524625"/>
            <a:chOff x="-274217" y="-117395"/>
            <a:chExt cx="6048009" cy="6061411"/>
          </a:xfrm>
        </p:grpSpPr>
        <p:pic>
          <p:nvPicPr>
            <p:cNvPr id="39948" name="Рисунок 6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-274217" y="-117395"/>
              <a:ext cx="4488842" cy="60614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949" name="Рисунок 1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554012" y="384332"/>
              <a:ext cx="2004366" cy="28373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950" name="Рисунок 7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535904" y="2888994"/>
              <a:ext cx="2237888" cy="24370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9938" name="TextBox 2"/>
          <p:cNvSpPr txBox="1">
            <a:spLocks noChangeArrowheads="1"/>
          </p:cNvSpPr>
          <p:nvPr/>
        </p:nvSpPr>
        <p:spPr bwMode="auto">
          <a:xfrm>
            <a:off x="1227138" y="6146800"/>
            <a:ext cx="15605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Графин Аксель 0,5</a:t>
            </a:r>
          </a:p>
        </p:txBody>
      </p:sp>
      <p:sp>
        <p:nvSpPr>
          <p:cNvPr id="39939" name="TextBox 3"/>
          <p:cNvSpPr txBox="1">
            <a:spLocks noChangeArrowheads="1"/>
          </p:cNvSpPr>
          <p:nvPr/>
        </p:nvSpPr>
        <p:spPr bwMode="auto">
          <a:xfrm>
            <a:off x="4356100" y="3284538"/>
            <a:ext cx="14255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000"/>
              <a:t>Графин Аутентик 0,5</a:t>
            </a:r>
          </a:p>
        </p:txBody>
      </p:sp>
      <p:sp>
        <p:nvSpPr>
          <p:cNvPr id="39940" name="TextBox 16"/>
          <p:cNvSpPr txBox="1">
            <a:spLocks noChangeArrowheads="1"/>
          </p:cNvSpPr>
          <p:nvPr/>
        </p:nvSpPr>
        <p:spPr bwMode="auto">
          <a:xfrm>
            <a:off x="4554538" y="6156325"/>
            <a:ext cx="1306512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000"/>
              <a:t>Графин Аксель 0,5</a:t>
            </a:r>
          </a:p>
        </p:txBody>
      </p:sp>
      <p:sp>
        <p:nvSpPr>
          <p:cNvPr id="39941" name="TextBox 20"/>
          <p:cNvSpPr txBox="1">
            <a:spLocks noChangeArrowheads="1"/>
          </p:cNvSpPr>
          <p:nvPr/>
        </p:nvSpPr>
        <p:spPr bwMode="auto">
          <a:xfrm>
            <a:off x="239713" y="188913"/>
            <a:ext cx="56165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/>
              <a:t>Коньяк, виски, граппа</a:t>
            </a:r>
          </a:p>
          <a:p>
            <a:pPr algn="ctr"/>
            <a:r>
              <a:rPr lang="ru-RU" sz="1600" b="1"/>
              <a:t>в гравированных графинах и картонных футлярах</a:t>
            </a:r>
          </a:p>
        </p:txBody>
      </p:sp>
      <p:sp>
        <p:nvSpPr>
          <p:cNvPr id="39942" name="TextBox 33"/>
          <p:cNvSpPr txBox="1">
            <a:spLocks noChangeArrowheads="1"/>
          </p:cNvSpPr>
          <p:nvPr/>
        </p:nvSpPr>
        <p:spPr bwMode="auto">
          <a:xfrm>
            <a:off x="6084888" y="3644900"/>
            <a:ext cx="3059112" cy="171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"/>
            <a:r>
              <a:rPr lang="ru-RU" sz="1100" b="1"/>
              <a:t>Другие варианты:</a:t>
            </a:r>
          </a:p>
          <a:p>
            <a:pPr fontAlgn="b"/>
            <a:endParaRPr lang="ru-RU" sz="1100"/>
          </a:p>
          <a:p>
            <a:pPr fontAlgn="b"/>
            <a:r>
              <a:rPr lang="ru-RU" sz="1100">
                <a:solidFill>
                  <a:srgbClr val="FF6600"/>
                </a:solidFill>
              </a:rPr>
              <a:t>Коньяк Новокубанский 15 лет от </a:t>
            </a:r>
            <a:r>
              <a:rPr lang="ru-RU" sz="1100" b="1">
                <a:solidFill>
                  <a:srgbClr val="FF6600"/>
                </a:solidFill>
              </a:rPr>
              <a:t>7 693.50</a:t>
            </a:r>
            <a:endParaRPr lang="en-US" sz="1100" b="1">
              <a:solidFill>
                <a:srgbClr val="FF6600"/>
              </a:solidFill>
            </a:endParaRPr>
          </a:p>
          <a:p>
            <a:pPr fontAlgn="b"/>
            <a:r>
              <a:rPr lang="it-IT" sz="1100">
                <a:solidFill>
                  <a:srgbClr val="FF6600"/>
                </a:solidFill>
              </a:rPr>
              <a:t>Граппа Veneta Sari (Италия)</a:t>
            </a:r>
            <a:r>
              <a:rPr lang="ru-RU" sz="1100">
                <a:solidFill>
                  <a:srgbClr val="FF6600"/>
                </a:solidFill>
              </a:rPr>
              <a:t> от</a:t>
            </a:r>
            <a:r>
              <a:rPr lang="it-IT" sz="1100">
                <a:solidFill>
                  <a:srgbClr val="FF6600"/>
                </a:solidFill>
              </a:rPr>
              <a:t> </a:t>
            </a:r>
            <a:r>
              <a:rPr lang="ru-RU" sz="1100" b="1">
                <a:solidFill>
                  <a:srgbClr val="FF6600"/>
                </a:solidFill>
              </a:rPr>
              <a:t>6</a:t>
            </a:r>
            <a:r>
              <a:rPr lang="it-IT" sz="1100" b="1">
                <a:solidFill>
                  <a:srgbClr val="FF6600"/>
                </a:solidFill>
              </a:rPr>
              <a:t> </a:t>
            </a:r>
            <a:r>
              <a:rPr lang="ru-RU" sz="1100" b="1">
                <a:solidFill>
                  <a:srgbClr val="FF6600"/>
                </a:solidFill>
              </a:rPr>
              <a:t>428</a:t>
            </a:r>
            <a:r>
              <a:rPr lang="it-IT" sz="1100" b="1">
                <a:solidFill>
                  <a:srgbClr val="FF6600"/>
                </a:solidFill>
              </a:rPr>
              <a:t>.</a:t>
            </a:r>
            <a:r>
              <a:rPr lang="ru-RU" sz="1100" b="1">
                <a:solidFill>
                  <a:srgbClr val="FF6600"/>
                </a:solidFill>
              </a:rPr>
              <a:t>50</a:t>
            </a:r>
          </a:p>
          <a:p>
            <a:pPr fontAlgn="b"/>
            <a:r>
              <a:rPr lang="ru-RU" sz="1100">
                <a:solidFill>
                  <a:srgbClr val="FF6600"/>
                </a:solidFill>
              </a:rPr>
              <a:t>Коньяк Новокубанский 6 лет от </a:t>
            </a:r>
            <a:r>
              <a:rPr lang="ru-RU" sz="1100" b="1">
                <a:solidFill>
                  <a:srgbClr val="FF6600"/>
                </a:solidFill>
              </a:rPr>
              <a:t>5 988.-</a:t>
            </a:r>
            <a:endParaRPr lang="en-US" sz="1100" b="1">
              <a:solidFill>
                <a:srgbClr val="FF6600"/>
              </a:solidFill>
            </a:endParaRPr>
          </a:p>
          <a:p>
            <a:pPr fontAlgn="b"/>
            <a:endParaRPr lang="ru-RU" sz="1100"/>
          </a:p>
          <a:p>
            <a:r>
              <a:rPr lang="ru-RU" sz="1000" b="1">
                <a:solidFill>
                  <a:srgbClr val="A6A6A6"/>
                </a:solidFill>
              </a:rPr>
              <a:t>Цена при тираже от 50 подарков.</a:t>
            </a:r>
          </a:p>
          <a:p>
            <a:r>
              <a:rPr lang="ru-RU" sz="1000" b="1">
                <a:solidFill>
                  <a:srgbClr val="A6A6A6"/>
                </a:solidFill>
              </a:rPr>
              <a:t>При тираже от 20 до 50 наценка 10%</a:t>
            </a:r>
          </a:p>
          <a:p>
            <a:endParaRPr lang="ru-RU" sz="1000" b="1"/>
          </a:p>
          <a:p>
            <a:endParaRPr lang="ru-RU" sz="1000"/>
          </a:p>
        </p:txBody>
      </p:sp>
      <p:sp>
        <p:nvSpPr>
          <p:cNvPr id="18" name="Прямоугольник 1"/>
          <p:cNvSpPr>
            <a:spLocks noChangeArrowheads="1"/>
          </p:cNvSpPr>
          <p:nvPr/>
        </p:nvSpPr>
        <p:spPr bwMode="auto">
          <a:xfrm>
            <a:off x="6484938" y="5638800"/>
            <a:ext cx="2355850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Сделаем за 4-5 недель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Цены действительны до 31 марта 2018 г.</a:t>
            </a:r>
          </a:p>
        </p:txBody>
      </p:sp>
      <p:sp>
        <p:nvSpPr>
          <p:cNvPr id="39944" name="TextBox 4"/>
          <p:cNvSpPr txBox="1">
            <a:spLocks noChangeArrowheads="1"/>
          </p:cNvSpPr>
          <p:nvPr/>
        </p:nvSpPr>
        <p:spPr bwMode="auto">
          <a:xfrm>
            <a:off x="6302375" y="762000"/>
            <a:ext cx="2705100" cy="295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/>
              <a:t>от </a:t>
            </a:r>
            <a:r>
              <a:rPr lang="ru-RU" sz="2400" b="1"/>
              <a:t>6 083.50</a:t>
            </a:r>
          </a:p>
          <a:p>
            <a:endParaRPr lang="en-US" sz="2400" b="1"/>
          </a:p>
          <a:p>
            <a:pPr fontAlgn="b"/>
            <a:r>
              <a:rPr lang="ru-RU" sz="1400" b="1"/>
              <a:t>Коньяк </a:t>
            </a:r>
            <a:r>
              <a:rPr lang="en-US" sz="1400" b="1"/>
              <a:t>Tiffon Fine</a:t>
            </a:r>
            <a:r>
              <a:rPr lang="ru-RU" sz="1400" b="1"/>
              <a:t> </a:t>
            </a:r>
          </a:p>
          <a:p>
            <a:pPr fontAlgn="b"/>
            <a:r>
              <a:rPr lang="ru-RU" sz="1400" b="1"/>
              <a:t>(Франция) 0,5л</a:t>
            </a:r>
            <a:r>
              <a:rPr lang="en-US" sz="1400" b="1"/>
              <a:t>  </a:t>
            </a:r>
            <a:endParaRPr lang="ru-RU" sz="1400" b="1"/>
          </a:p>
          <a:p>
            <a:endParaRPr lang="ru-RU" sz="1400" b="1"/>
          </a:p>
          <a:p>
            <a:endParaRPr lang="ru-RU" sz="1400" b="1"/>
          </a:p>
          <a:p>
            <a:pPr>
              <a:buFont typeface="Arial" charset="0"/>
              <a:buChar char="•"/>
            </a:pPr>
            <a:r>
              <a:rPr lang="ru-RU"/>
              <a:t>Графин, декорированный с помощью пескоструйной гравировки вручную  </a:t>
            </a:r>
          </a:p>
          <a:p>
            <a:pPr>
              <a:buFont typeface="Arial" charset="0"/>
              <a:buChar char="•"/>
            </a:pPr>
            <a:r>
              <a:rPr lang="ru-RU"/>
              <a:t>Кашированный футляр с персонализацией</a:t>
            </a:r>
          </a:p>
          <a:p>
            <a:pPr>
              <a:buFont typeface="Arial" charset="0"/>
              <a:buChar char="•"/>
            </a:pPr>
            <a:r>
              <a:rPr lang="ru-RU"/>
              <a:t>Именной сертификат внутри футляра</a:t>
            </a:r>
          </a:p>
        </p:txBody>
      </p:sp>
      <p:grpSp>
        <p:nvGrpSpPr>
          <p:cNvPr id="39945" name="Группа 1"/>
          <p:cNvGrpSpPr>
            <a:grpSpLocks/>
          </p:cNvGrpSpPr>
          <p:nvPr/>
        </p:nvGrpSpPr>
        <p:grpSpPr bwMode="auto">
          <a:xfrm>
            <a:off x="0" y="6592888"/>
            <a:ext cx="8918575" cy="265112"/>
            <a:chOff x="81996" y="6513791"/>
            <a:chExt cx="8918819" cy="264262"/>
          </a:xfrm>
        </p:grpSpPr>
        <p:cxnSp>
          <p:nvCxnSpPr>
            <p:cNvPr id="11" name="Прямая соединительная линия 10"/>
            <p:cNvCxnSpPr/>
            <p:nvPr/>
          </p:nvCxnSpPr>
          <p:spPr>
            <a:xfrm>
              <a:off x="81996" y="6513791"/>
              <a:ext cx="8891831" cy="0"/>
            </a:xfrm>
            <a:prstGeom prst="line">
              <a:avLst/>
            </a:prstGeom>
            <a:ln w="3175"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947" name="TextBox 11"/>
            <p:cNvSpPr txBox="1">
              <a:spLocks noChangeArrowheads="1"/>
            </p:cNvSpPr>
            <p:nvPr/>
          </p:nvSpPr>
          <p:spPr bwMode="auto">
            <a:xfrm>
              <a:off x="108985" y="6551769"/>
              <a:ext cx="8891830" cy="226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20000"/>
                </a:spcBef>
                <a:buFont typeface="Arial" charset="0"/>
                <a:buNone/>
              </a:pPr>
              <a:r>
                <a:rPr lang="ru-RU" sz="1100" i="1">
                  <a:solidFill>
                    <a:schemeClr val="bg2"/>
                  </a:solidFill>
                  <a:hlinkClick r:id="rId5"/>
                </a:rPr>
                <a:t>adsweets.ru</a:t>
              </a:r>
              <a:r>
                <a:rPr lang="ru-RU" sz="1100" i="1">
                  <a:solidFill>
                    <a:schemeClr val="bg2"/>
                  </a:solidFill>
                </a:rPr>
                <a:t> - Рекламные Вкусности, </a:t>
              </a:r>
              <a:r>
                <a:rPr lang="ru-RU" sz="1100" i="1">
                  <a:solidFill>
                    <a:schemeClr val="bg2"/>
                  </a:solidFill>
                  <a:hlinkClick r:id="rId6"/>
                </a:rPr>
                <a:t>nestandart.ru</a:t>
              </a:r>
              <a:r>
                <a:rPr lang="ru-RU" sz="1100" i="1">
                  <a:solidFill>
                    <a:schemeClr val="bg2"/>
                  </a:solidFill>
                </a:rPr>
                <a:t> - Студия Нестандартной рекламы  7.495.782.20.90  </a:t>
              </a:r>
              <a:r>
                <a:rPr lang="ru-RU" sz="1100" i="1">
                  <a:solidFill>
                    <a:schemeClr val="bg2"/>
                  </a:solidFill>
                  <a:hlinkClick r:id="rId7"/>
                </a:rPr>
                <a:t>zapros@nestandart.ru</a:t>
              </a:r>
              <a:endParaRPr lang="ru-RU" sz="1100" i="1">
                <a:solidFill>
                  <a:schemeClr val="bg2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0488"/>
            <a:ext cx="7092950" cy="676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2" name="TextBox 33"/>
          <p:cNvSpPr txBox="1">
            <a:spLocks noChangeArrowheads="1"/>
          </p:cNvSpPr>
          <p:nvPr/>
        </p:nvSpPr>
        <p:spPr bwMode="auto">
          <a:xfrm>
            <a:off x="6530975" y="4087813"/>
            <a:ext cx="2582863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100"/>
          </a:p>
          <a:p>
            <a:pPr fontAlgn="b"/>
            <a:r>
              <a:rPr lang="ru-RU" sz="1100" b="1"/>
              <a:t>Другие варианты:</a:t>
            </a:r>
          </a:p>
          <a:p>
            <a:pPr fontAlgn="b"/>
            <a:endParaRPr lang="ru-RU" sz="1100"/>
          </a:p>
          <a:p>
            <a:pPr fontAlgn="b"/>
            <a:r>
              <a:rPr lang="ru-RU" sz="1100">
                <a:solidFill>
                  <a:srgbClr val="FF6600"/>
                </a:solidFill>
              </a:rPr>
              <a:t>Коньяк Новокубанский 15 лет </a:t>
            </a:r>
            <a:r>
              <a:rPr lang="en-US" sz="1100">
                <a:solidFill>
                  <a:srgbClr val="FF6600"/>
                </a:solidFill>
              </a:rPr>
              <a:t>+ </a:t>
            </a:r>
            <a:r>
              <a:rPr lang="ru-RU" sz="1100">
                <a:solidFill>
                  <a:srgbClr val="FF6600"/>
                </a:solidFill>
              </a:rPr>
              <a:t>Водка Царская от </a:t>
            </a:r>
            <a:r>
              <a:rPr lang="ru-RU" sz="1100" b="1">
                <a:solidFill>
                  <a:srgbClr val="FF6600"/>
                </a:solidFill>
              </a:rPr>
              <a:t>8 728</a:t>
            </a:r>
            <a:r>
              <a:rPr lang="en-US" sz="1100" b="1">
                <a:solidFill>
                  <a:srgbClr val="FF6600"/>
                </a:solidFill>
              </a:rPr>
              <a:t>.</a:t>
            </a:r>
            <a:r>
              <a:rPr lang="ru-RU" sz="1100" b="1">
                <a:solidFill>
                  <a:srgbClr val="FF6600"/>
                </a:solidFill>
              </a:rPr>
              <a:t>50</a:t>
            </a:r>
          </a:p>
          <a:p>
            <a:r>
              <a:rPr lang="ru-RU" sz="1100">
                <a:solidFill>
                  <a:srgbClr val="FF6600"/>
                </a:solidFill>
              </a:rPr>
              <a:t>Коньяк </a:t>
            </a:r>
            <a:r>
              <a:rPr lang="en-US" sz="1100">
                <a:solidFill>
                  <a:srgbClr val="FF6600"/>
                </a:solidFill>
              </a:rPr>
              <a:t>Tiffon XO + </a:t>
            </a:r>
            <a:r>
              <a:rPr lang="ru-RU" sz="1100">
                <a:solidFill>
                  <a:srgbClr val="FF6600"/>
                </a:solidFill>
              </a:rPr>
              <a:t>Граппа </a:t>
            </a:r>
            <a:r>
              <a:rPr lang="en-US" sz="1100">
                <a:solidFill>
                  <a:srgbClr val="FF6600"/>
                </a:solidFill>
              </a:rPr>
              <a:t>Veneta Sari </a:t>
            </a:r>
            <a:r>
              <a:rPr lang="ru-RU" sz="1100">
                <a:solidFill>
                  <a:srgbClr val="FF6600"/>
                </a:solidFill>
              </a:rPr>
              <a:t>от </a:t>
            </a:r>
            <a:r>
              <a:rPr lang="ru-RU" sz="1100" b="1">
                <a:solidFill>
                  <a:srgbClr val="FF6600"/>
                </a:solidFill>
              </a:rPr>
              <a:t>12 178</a:t>
            </a:r>
            <a:r>
              <a:rPr lang="en-US" sz="1100" b="1">
                <a:solidFill>
                  <a:srgbClr val="FF6600"/>
                </a:solidFill>
              </a:rPr>
              <a:t>.</a:t>
            </a:r>
            <a:r>
              <a:rPr lang="ru-RU" sz="1100" b="1">
                <a:solidFill>
                  <a:srgbClr val="FF6600"/>
                </a:solidFill>
              </a:rPr>
              <a:t>50</a:t>
            </a:r>
          </a:p>
          <a:p>
            <a:endParaRPr lang="ru-RU" sz="1100"/>
          </a:p>
          <a:p>
            <a:r>
              <a:rPr lang="ru-RU" sz="1000" b="1">
                <a:solidFill>
                  <a:srgbClr val="A6A6A6"/>
                </a:solidFill>
              </a:rPr>
              <a:t>Цена при тираже от 50 подарков.</a:t>
            </a:r>
          </a:p>
          <a:p>
            <a:r>
              <a:rPr lang="ru-RU" sz="1000" b="1">
                <a:solidFill>
                  <a:srgbClr val="A6A6A6"/>
                </a:solidFill>
              </a:rPr>
              <a:t>При тираже от 20 до 50 наценка 10%</a:t>
            </a:r>
          </a:p>
          <a:p>
            <a:endParaRPr lang="ru-RU" sz="1000" b="1">
              <a:solidFill>
                <a:srgbClr val="A6A6A6"/>
              </a:solidFill>
            </a:endParaRPr>
          </a:p>
          <a:p>
            <a:r>
              <a:rPr lang="ru-RU" sz="1000" b="1">
                <a:solidFill>
                  <a:srgbClr val="A6A6A6"/>
                </a:solidFill>
              </a:rPr>
              <a:t>При полноцветной печати на коробке +300 руб.</a:t>
            </a:r>
          </a:p>
          <a:p>
            <a:endParaRPr lang="ru-RU" sz="1000" b="1"/>
          </a:p>
          <a:p>
            <a:endParaRPr lang="ru-RU" sz="1000"/>
          </a:p>
        </p:txBody>
      </p:sp>
      <p:sp>
        <p:nvSpPr>
          <p:cNvPr id="40963" name="TextBox 4"/>
          <p:cNvSpPr txBox="1">
            <a:spLocks noChangeArrowheads="1"/>
          </p:cNvSpPr>
          <p:nvPr/>
        </p:nvSpPr>
        <p:spPr bwMode="auto">
          <a:xfrm>
            <a:off x="6403975" y="781050"/>
            <a:ext cx="2740025" cy="307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/>
              <a:t>от</a:t>
            </a:r>
            <a:r>
              <a:rPr lang="ru-RU" sz="2400" b="1"/>
              <a:t> 8 728.50</a:t>
            </a:r>
            <a:endParaRPr lang="en-US" sz="2400" b="1"/>
          </a:p>
          <a:p>
            <a:endParaRPr lang="ru-RU" sz="1800" b="1"/>
          </a:p>
          <a:p>
            <a:r>
              <a:rPr lang="ru-RU" sz="1400" b="1"/>
              <a:t>Подарочный сет </a:t>
            </a:r>
          </a:p>
          <a:p>
            <a:r>
              <a:rPr lang="ru-RU" sz="1400" b="1"/>
              <a:t>Виски </a:t>
            </a:r>
            <a:r>
              <a:rPr lang="en-US" sz="1400" b="1"/>
              <a:t>Auchentoshan</a:t>
            </a:r>
            <a:r>
              <a:rPr lang="ru-RU" sz="1400" b="1"/>
              <a:t> 12</a:t>
            </a:r>
            <a:r>
              <a:rPr lang="en-US" sz="1400" b="1"/>
              <a:t> Y.O.</a:t>
            </a:r>
            <a:r>
              <a:rPr lang="ru-RU" sz="1400" b="1"/>
              <a:t> (Шотландия) 0,35л</a:t>
            </a:r>
            <a:r>
              <a:rPr lang="en-US" sz="1400" b="1"/>
              <a:t> + </a:t>
            </a:r>
            <a:r>
              <a:rPr lang="ru-RU" sz="1400" b="1"/>
              <a:t>Граппа </a:t>
            </a:r>
            <a:r>
              <a:rPr lang="en-US" sz="1400" b="1"/>
              <a:t>Veneta Sari </a:t>
            </a:r>
            <a:r>
              <a:rPr lang="ru-RU" sz="1400" b="1"/>
              <a:t>(Италия) 0,35л</a:t>
            </a:r>
          </a:p>
          <a:p>
            <a:endParaRPr lang="ru-RU" sz="1400" b="1"/>
          </a:p>
          <a:p>
            <a:pPr>
              <a:buFont typeface="Arial" charset="0"/>
              <a:buChar char="•"/>
            </a:pPr>
            <a:r>
              <a:rPr lang="ru-RU"/>
              <a:t>Два нестандартных графина 0,35л, декорированных с помощью пескоструйной гравировки вручную  </a:t>
            </a:r>
          </a:p>
          <a:p>
            <a:pPr>
              <a:buFont typeface="Arial" charset="0"/>
              <a:buChar char="•"/>
            </a:pPr>
            <a:r>
              <a:rPr lang="ru-RU"/>
              <a:t>Дизайнерский футляр с персонализацией</a:t>
            </a:r>
          </a:p>
          <a:p>
            <a:pPr>
              <a:buFont typeface="Arial" charset="0"/>
              <a:buChar char="•"/>
            </a:pPr>
            <a:r>
              <a:rPr lang="ru-RU"/>
              <a:t>Именной сертификат внутри футляра</a:t>
            </a:r>
          </a:p>
        </p:txBody>
      </p:sp>
      <p:sp>
        <p:nvSpPr>
          <p:cNvPr id="40964" name="TextBox 1"/>
          <p:cNvSpPr txBox="1">
            <a:spLocks noChangeArrowheads="1"/>
          </p:cNvSpPr>
          <p:nvPr/>
        </p:nvSpPr>
        <p:spPr bwMode="auto">
          <a:xfrm>
            <a:off x="-58738" y="6237288"/>
            <a:ext cx="22209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Графин Ариана 0,35 * 2 шт.</a:t>
            </a:r>
          </a:p>
        </p:txBody>
      </p:sp>
      <p:sp>
        <p:nvSpPr>
          <p:cNvPr id="40965" name="TextBox 11"/>
          <p:cNvSpPr txBox="1">
            <a:spLocks noChangeArrowheads="1"/>
          </p:cNvSpPr>
          <p:nvPr/>
        </p:nvSpPr>
        <p:spPr bwMode="auto">
          <a:xfrm>
            <a:off x="239713" y="188913"/>
            <a:ext cx="56165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/>
              <a:t>Подарочный сет из двух графинов</a:t>
            </a:r>
          </a:p>
        </p:txBody>
      </p:sp>
      <p:sp>
        <p:nvSpPr>
          <p:cNvPr id="13" name="Прямоугольник 1"/>
          <p:cNvSpPr>
            <a:spLocks noChangeArrowheads="1"/>
          </p:cNvSpPr>
          <p:nvPr/>
        </p:nvSpPr>
        <p:spPr bwMode="auto">
          <a:xfrm>
            <a:off x="3268663" y="5622925"/>
            <a:ext cx="2420937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Сделаем за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4-5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недель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Цены действительны до 31 марта 2018 г.</a:t>
            </a:r>
          </a:p>
        </p:txBody>
      </p:sp>
      <p:grpSp>
        <p:nvGrpSpPr>
          <p:cNvPr id="40967" name="Группа 1"/>
          <p:cNvGrpSpPr>
            <a:grpSpLocks/>
          </p:cNvGrpSpPr>
          <p:nvPr/>
        </p:nvGrpSpPr>
        <p:grpSpPr bwMode="auto">
          <a:xfrm>
            <a:off x="0" y="6592888"/>
            <a:ext cx="8918575" cy="265112"/>
            <a:chOff x="81996" y="6513791"/>
            <a:chExt cx="8918819" cy="264262"/>
          </a:xfrm>
        </p:grpSpPr>
        <p:cxnSp>
          <p:nvCxnSpPr>
            <p:cNvPr id="11" name="Прямая соединительная линия 10"/>
            <p:cNvCxnSpPr/>
            <p:nvPr/>
          </p:nvCxnSpPr>
          <p:spPr>
            <a:xfrm>
              <a:off x="81996" y="6513791"/>
              <a:ext cx="8891831" cy="0"/>
            </a:xfrm>
            <a:prstGeom prst="line">
              <a:avLst/>
            </a:prstGeom>
            <a:ln w="3175"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969" name="TextBox 11"/>
            <p:cNvSpPr txBox="1">
              <a:spLocks noChangeArrowheads="1"/>
            </p:cNvSpPr>
            <p:nvPr/>
          </p:nvSpPr>
          <p:spPr bwMode="auto">
            <a:xfrm>
              <a:off x="108985" y="6551769"/>
              <a:ext cx="8891830" cy="226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20000"/>
                </a:spcBef>
                <a:buFont typeface="Arial" charset="0"/>
                <a:buNone/>
              </a:pPr>
              <a:r>
                <a:rPr lang="ru-RU" sz="1100" i="1">
                  <a:solidFill>
                    <a:schemeClr val="bg2"/>
                  </a:solidFill>
                  <a:hlinkClick r:id="rId3"/>
                </a:rPr>
                <a:t>adsweets.ru</a:t>
              </a:r>
              <a:r>
                <a:rPr lang="ru-RU" sz="1100" i="1">
                  <a:solidFill>
                    <a:schemeClr val="bg2"/>
                  </a:solidFill>
                </a:rPr>
                <a:t> - Рекламные Вкусности, </a:t>
              </a:r>
              <a:r>
                <a:rPr lang="ru-RU" sz="1100" i="1">
                  <a:solidFill>
                    <a:schemeClr val="bg2"/>
                  </a:solidFill>
                  <a:hlinkClick r:id="rId4"/>
                </a:rPr>
                <a:t>nestandart.ru</a:t>
              </a:r>
              <a:r>
                <a:rPr lang="ru-RU" sz="1100" i="1">
                  <a:solidFill>
                    <a:schemeClr val="bg2"/>
                  </a:solidFill>
                </a:rPr>
                <a:t> - Студия Нестандартной рекламы  7.495.782.20.90  </a:t>
              </a:r>
              <a:r>
                <a:rPr lang="ru-RU" sz="1100" i="1">
                  <a:solidFill>
                    <a:schemeClr val="bg2"/>
                  </a:solidFill>
                  <a:hlinkClick r:id="rId5"/>
                </a:rPr>
                <a:t>zapros@nestandart.ru</a:t>
              </a:r>
              <a:endParaRPr lang="ru-RU" sz="1100" i="1">
                <a:solidFill>
                  <a:schemeClr val="bg2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58850"/>
            <a:ext cx="5664200" cy="558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6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56263" y="4033838"/>
            <a:ext cx="3163887" cy="246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TextBox 1"/>
          <p:cNvSpPr txBox="1">
            <a:spLocks noChangeArrowheads="1"/>
          </p:cNvSpPr>
          <p:nvPr/>
        </p:nvSpPr>
        <p:spPr bwMode="auto">
          <a:xfrm>
            <a:off x="58738" y="6178550"/>
            <a:ext cx="137160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Графин Глен 0,7</a:t>
            </a:r>
          </a:p>
        </p:txBody>
      </p:sp>
      <p:sp>
        <p:nvSpPr>
          <p:cNvPr id="41988" name="TextBox 12"/>
          <p:cNvSpPr txBox="1">
            <a:spLocks noChangeArrowheads="1"/>
          </p:cNvSpPr>
          <p:nvPr/>
        </p:nvSpPr>
        <p:spPr bwMode="auto">
          <a:xfrm>
            <a:off x="250825" y="63500"/>
            <a:ext cx="5616575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/>
              <a:t>Односолодовый виски </a:t>
            </a:r>
            <a:r>
              <a:rPr lang="en-US" sz="1600" b="1"/>
              <a:t>Glenfarclas 8 Y.O.</a:t>
            </a:r>
          </a:p>
          <a:p>
            <a:pPr algn="ctr"/>
            <a:r>
              <a:rPr lang="ru-RU" sz="1600" b="1"/>
              <a:t>в гравированном графине и деревянном футляре</a:t>
            </a:r>
          </a:p>
        </p:txBody>
      </p:sp>
      <p:sp>
        <p:nvSpPr>
          <p:cNvPr id="41989" name="TextBox 13"/>
          <p:cNvSpPr txBox="1">
            <a:spLocks noChangeArrowheads="1"/>
          </p:cNvSpPr>
          <p:nvPr/>
        </p:nvSpPr>
        <p:spPr bwMode="auto">
          <a:xfrm>
            <a:off x="7204075" y="841375"/>
            <a:ext cx="1719263" cy="647700"/>
          </a:xfrm>
          <a:prstGeom prst="rect">
            <a:avLst/>
          </a:prstGeom>
          <a:noFill/>
          <a:ln w="635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u="sng">
                <a:solidFill>
                  <a:srgbClr val="FF0000"/>
                </a:solidFill>
              </a:rPr>
              <a:t>СПЕЦПРЕДЛОЖЕНИЕ</a:t>
            </a:r>
          </a:p>
          <a:p>
            <a:pPr algn="ctr"/>
            <a:r>
              <a:rPr lang="ru-RU">
                <a:solidFill>
                  <a:srgbClr val="FF0000"/>
                </a:solidFill>
              </a:rPr>
              <a:t>до тех пор, пока имеется в наличии</a:t>
            </a:r>
            <a:endParaRPr lang="ru-RU" b="1">
              <a:solidFill>
                <a:srgbClr val="FF0000"/>
              </a:solidFill>
            </a:endParaRPr>
          </a:p>
        </p:txBody>
      </p:sp>
      <p:sp>
        <p:nvSpPr>
          <p:cNvPr id="41990" name="TextBox 4"/>
          <p:cNvSpPr txBox="1">
            <a:spLocks noChangeArrowheads="1"/>
          </p:cNvSpPr>
          <p:nvPr/>
        </p:nvSpPr>
        <p:spPr bwMode="auto">
          <a:xfrm>
            <a:off x="5684838" y="836613"/>
            <a:ext cx="3459162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/>
              <a:t>от </a:t>
            </a:r>
            <a:r>
              <a:rPr lang="ru-RU" sz="2400" b="1"/>
              <a:t>7 808.50</a:t>
            </a:r>
            <a:endParaRPr lang="en-US" sz="2400" b="1"/>
          </a:p>
          <a:p>
            <a:endParaRPr lang="ru-RU" sz="2400" b="1"/>
          </a:p>
          <a:p>
            <a:r>
              <a:rPr lang="ru-RU" sz="1400" b="1"/>
              <a:t>Виски </a:t>
            </a:r>
            <a:r>
              <a:rPr lang="en-US" sz="1400" b="1"/>
              <a:t>Glenfarclas 8 y.o.</a:t>
            </a:r>
            <a:r>
              <a:rPr lang="ru-RU" sz="1400" b="1"/>
              <a:t> </a:t>
            </a:r>
          </a:p>
          <a:p>
            <a:r>
              <a:rPr lang="ru-RU" sz="1400" b="1"/>
              <a:t>(Шотландия) 0,</a:t>
            </a:r>
            <a:r>
              <a:rPr lang="en-US" sz="1400" b="1"/>
              <a:t>7</a:t>
            </a:r>
            <a:r>
              <a:rPr lang="ru-RU" sz="1400" b="1"/>
              <a:t>л</a:t>
            </a:r>
          </a:p>
          <a:p>
            <a:pPr>
              <a:buFont typeface="Arial" charset="0"/>
              <a:buChar char="•"/>
            </a:pPr>
            <a:r>
              <a:rPr lang="ru-RU"/>
              <a:t>Графин, декорированный с помощью пескоструйной гравировки вручную  </a:t>
            </a:r>
          </a:p>
          <a:p>
            <a:pPr>
              <a:buFont typeface="Arial" charset="0"/>
              <a:buChar char="•"/>
            </a:pPr>
            <a:r>
              <a:rPr lang="ru-RU"/>
              <a:t>Деревянный футляр с персонализацией</a:t>
            </a:r>
          </a:p>
          <a:p>
            <a:pPr>
              <a:buFont typeface="Arial" charset="0"/>
              <a:buChar char="•"/>
            </a:pPr>
            <a:r>
              <a:rPr lang="ru-RU"/>
              <a:t>Сургучная печать с персонализацией</a:t>
            </a:r>
          </a:p>
          <a:p>
            <a:pPr>
              <a:buFont typeface="Arial" charset="0"/>
              <a:buChar char="•"/>
            </a:pPr>
            <a:r>
              <a:rPr lang="ru-RU"/>
              <a:t>Именной сертификат внутри футляра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797550" y="2573338"/>
            <a:ext cx="3879850" cy="1246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ru-RU" sz="1100" dirty="0">
              <a:cs typeface="Arial" pitchFamily="34" charset="0"/>
            </a:endParaRPr>
          </a:p>
          <a:p>
            <a:pPr fontAlgn="b">
              <a:defRPr/>
            </a:pPr>
            <a:endParaRPr lang="ru-RU" sz="1100" b="1" dirty="0">
              <a:cs typeface="Arial" pitchFamily="34" charset="0"/>
            </a:endParaRPr>
          </a:p>
          <a:p>
            <a:pPr>
              <a:defRPr/>
            </a:pPr>
            <a:endParaRPr lang="ru-RU" sz="1100" dirty="0">
              <a:solidFill>
                <a:schemeClr val="bg1">
                  <a:lumMod val="65000"/>
                </a:schemeClr>
              </a:solidFill>
              <a:cs typeface="Arial" pitchFamily="34" charset="0"/>
            </a:endParaRPr>
          </a:p>
          <a:p>
            <a:pPr>
              <a:defRPr/>
            </a:pPr>
            <a:r>
              <a:rPr lang="ru-RU" sz="1050" b="1" dirty="0">
                <a:solidFill>
                  <a:schemeClr val="bg1">
                    <a:lumMod val="65000"/>
                  </a:schemeClr>
                </a:solidFill>
                <a:cs typeface="Arial" pitchFamily="34" charset="0"/>
              </a:rPr>
              <a:t>Цена при тираже от 50 подарков.</a:t>
            </a:r>
          </a:p>
          <a:p>
            <a:pPr>
              <a:defRPr/>
            </a:pPr>
            <a:r>
              <a:rPr lang="ru-RU" sz="1050" b="1" dirty="0">
                <a:solidFill>
                  <a:schemeClr val="bg1">
                    <a:lumMod val="65000"/>
                  </a:schemeClr>
                </a:solidFill>
                <a:cs typeface="Arial" pitchFamily="34" charset="0"/>
              </a:rPr>
              <a:t>При тираже от 20 до 50 наценка 10%</a:t>
            </a:r>
          </a:p>
          <a:p>
            <a:pPr>
              <a:defRPr/>
            </a:pPr>
            <a:endParaRPr lang="ru-RU" sz="1050" b="1" dirty="0">
              <a:cs typeface="Arial" pitchFamily="34" charset="0"/>
            </a:endParaRPr>
          </a:p>
          <a:p>
            <a:pPr>
              <a:defRPr/>
            </a:pPr>
            <a:endParaRPr lang="ru-RU" sz="1050" dirty="0">
              <a:cs typeface="Arial" pitchFamily="34" charset="0"/>
            </a:endParaRPr>
          </a:p>
        </p:txBody>
      </p:sp>
      <p:sp>
        <p:nvSpPr>
          <p:cNvPr id="41992" name="Прямоугольник 1"/>
          <p:cNvSpPr>
            <a:spLocks noChangeArrowheads="1"/>
          </p:cNvSpPr>
          <p:nvPr/>
        </p:nvSpPr>
        <p:spPr bwMode="auto">
          <a:xfrm>
            <a:off x="5634038" y="3500438"/>
            <a:ext cx="3509962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ru-RU" sz="1400">
                <a:solidFill>
                  <a:srgbClr val="7F7F7F"/>
                </a:solidFill>
              </a:rPr>
              <a:t>Сделаем за 4-5 недель</a:t>
            </a:r>
            <a:endParaRPr lang="en-US" sz="1400">
              <a:solidFill>
                <a:srgbClr val="7F7F7F"/>
              </a:solidFill>
            </a:endParaRPr>
          </a:p>
          <a:p>
            <a:pPr marL="285750" indent="-285750"/>
            <a:r>
              <a:rPr lang="ru-RU" sz="1400">
                <a:solidFill>
                  <a:srgbClr val="7F7F7F"/>
                </a:solidFill>
              </a:rPr>
              <a:t>Цены действительны до 31 марта 2018</a:t>
            </a:r>
          </a:p>
          <a:p>
            <a:pPr marL="285750" indent="-285750">
              <a:buFont typeface="Arial" charset="0"/>
              <a:buChar char="•"/>
            </a:pPr>
            <a:endParaRPr lang="ru-RU" sz="1400" i="1">
              <a:solidFill>
                <a:srgbClr val="7F7F7F"/>
              </a:solidFill>
            </a:endParaRPr>
          </a:p>
        </p:txBody>
      </p:sp>
      <p:grpSp>
        <p:nvGrpSpPr>
          <p:cNvPr id="41993" name="Группа 1"/>
          <p:cNvGrpSpPr>
            <a:grpSpLocks/>
          </p:cNvGrpSpPr>
          <p:nvPr/>
        </p:nvGrpSpPr>
        <p:grpSpPr bwMode="auto">
          <a:xfrm>
            <a:off x="0" y="6592888"/>
            <a:ext cx="8918575" cy="265112"/>
            <a:chOff x="81996" y="6513791"/>
            <a:chExt cx="8918819" cy="264262"/>
          </a:xfrm>
        </p:grpSpPr>
        <p:cxnSp>
          <p:nvCxnSpPr>
            <p:cNvPr id="11" name="Прямая соединительная линия 10"/>
            <p:cNvCxnSpPr/>
            <p:nvPr/>
          </p:nvCxnSpPr>
          <p:spPr>
            <a:xfrm>
              <a:off x="81996" y="6513791"/>
              <a:ext cx="8891831" cy="0"/>
            </a:xfrm>
            <a:prstGeom prst="line">
              <a:avLst/>
            </a:prstGeom>
            <a:ln w="3175"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995" name="TextBox 11"/>
            <p:cNvSpPr txBox="1">
              <a:spLocks noChangeArrowheads="1"/>
            </p:cNvSpPr>
            <p:nvPr/>
          </p:nvSpPr>
          <p:spPr bwMode="auto">
            <a:xfrm>
              <a:off x="108985" y="6551769"/>
              <a:ext cx="8891830" cy="226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20000"/>
                </a:spcBef>
                <a:buFont typeface="Arial" charset="0"/>
                <a:buNone/>
              </a:pPr>
              <a:r>
                <a:rPr lang="ru-RU" sz="1100" i="1">
                  <a:solidFill>
                    <a:schemeClr val="bg2"/>
                  </a:solidFill>
                  <a:hlinkClick r:id="rId4"/>
                </a:rPr>
                <a:t>adsweets.ru</a:t>
              </a:r>
              <a:r>
                <a:rPr lang="ru-RU" sz="1100" i="1">
                  <a:solidFill>
                    <a:schemeClr val="bg2"/>
                  </a:solidFill>
                </a:rPr>
                <a:t> - Рекламные Вкусности, </a:t>
              </a:r>
              <a:r>
                <a:rPr lang="ru-RU" sz="1100" i="1">
                  <a:solidFill>
                    <a:schemeClr val="bg2"/>
                  </a:solidFill>
                  <a:hlinkClick r:id="rId5"/>
                </a:rPr>
                <a:t>nestandart.ru</a:t>
              </a:r>
              <a:r>
                <a:rPr lang="ru-RU" sz="1100" i="1">
                  <a:solidFill>
                    <a:schemeClr val="bg2"/>
                  </a:solidFill>
                </a:rPr>
                <a:t> - Студия Нестандартной рекламы  7.495.782.20.90  </a:t>
              </a:r>
              <a:r>
                <a:rPr lang="ru-RU" sz="1100" i="1">
                  <a:solidFill>
                    <a:schemeClr val="bg2"/>
                  </a:solidFill>
                  <a:hlinkClick r:id="rId6"/>
                </a:rPr>
                <a:t>zapros@nestandart.ru</a:t>
              </a:r>
              <a:endParaRPr lang="ru-RU" sz="1100" i="1">
                <a:solidFill>
                  <a:schemeClr val="bg2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0800"/>
            <a:ext cx="7596188" cy="631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0" name="TextBox 33"/>
          <p:cNvSpPr txBox="1">
            <a:spLocks noChangeArrowheads="1"/>
          </p:cNvSpPr>
          <p:nvPr/>
        </p:nvSpPr>
        <p:spPr bwMode="auto">
          <a:xfrm>
            <a:off x="7272338" y="3803650"/>
            <a:ext cx="1763712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100"/>
          </a:p>
          <a:p>
            <a:pPr fontAlgn="b"/>
            <a:r>
              <a:rPr lang="ru-RU" sz="1100" b="1"/>
              <a:t>Другие варианты:</a:t>
            </a:r>
          </a:p>
          <a:p>
            <a:pPr fontAlgn="b"/>
            <a:endParaRPr lang="ru-RU" sz="1100" b="1"/>
          </a:p>
          <a:p>
            <a:pPr fontAlgn="b"/>
            <a:r>
              <a:rPr lang="ru-RU" sz="1400">
                <a:solidFill>
                  <a:srgbClr val="FF6600"/>
                </a:solidFill>
              </a:rPr>
              <a:t>от 6 543.50</a:t>
            </a:r>
            <a:r>
              <a:rPr lang="en-US" sz="1400">
                <a:solidFill>
                  <a:srgbClr val="FF6600"/>
                </a:solidFill>
              </a:rPr>
              <a:t> </a:t>
            </a:r>
            <a:endParaRPr lang="ru-RU" sz="1400">
              <a:solidFill>
                <a:srgbClr val="FF6600"/>
              </a:solidFill>
            </a:endParaRPr>
          </a:p>
          <a:p>
            <a:pPr fontAlgn="b"/>
            <a:r>
              <a:rPr lang="ru-RU" sz="1100">
                <a:solidFill>
                  <a:srgbClr val="FF6600"/>
                </a:solidFill>
              </a:rPr>
              <a:t>Коньяк </a:t>
            </a:r>
            <a:r>
              <a:rPr lang="en-US" sz="1100">
                <a:solidFill>
                  <a:srgbClr val="FF6600"/>
                </a:solidFill>
              </a:rPr>
              <a:t>Tiffon Fine</a:t>
            </a:r>
            <a:r>
              <a:rPr lang="ru-RU" sz="1100">
                <a:solidFill>
                  <a:srgbClr val="FF6600"/>
                </a:solidFill>
              </a:rPr>
              <a:t> (Франция) 0,5л в деревянном футляре</a:t>
            </a:r>
            <a:endParaRPr lang="ru-RU" sz="1800">
              <a:solidFill>
                <a:srgbClr val="FF6600"/>
              </a:solidFill>
            </a:endParaRPr>
          </a:p>
          <a:p>
            <a:endParaRPr lang="ru-RU" sz="1000" b="1">
              <a:solidFill>
                <a:srgbClr val="A6A6A6"/>
              </a:solidFill>
            </a:endParaRPr>
          </a:p>
          <a:p>
            <a:r>
              <a:rPr lang="ru-RU" sz="1000" b="1">
                <a:solidFill>
                  <a:srgbClr val="A6A6A6"/>
                </a:solidFill>
              </a:rPr>
              <a:t>Цена при тираже от 50 подарков.</a:t>
            </a:r>
          </a:p>
          <a:p>
            <a:r>
              <a:rPr lang="ru-RU" sz="1000" b="1">
                <a:solidFill>
                  <a:srgbClr val="A6A6A6"/>
                </a:solidFill>
              </a:rPr>
              <a:t>При тираже от 20 до 50 наценка 10%</a:t>
            </a:r>
          </a:p>
          <a:p>
            <a:endParaRPr lang="ru-RU" sz="1000" b="1"/>
          </a:p>
        </p:txBody>
      </p:sp>
      <p:sp>
        <p:nvSpPr>
          <p:cNvPr id="43011" name="TextBox 4"/>
          <p:cNvSpPr txBox="1">
            <a:spLocks noChangeArrowheads="1"/>
          </p:cNvSpPr>
          <p:nvPr/>
        </p:nvSpPr>
        <p:spPr bwMode="auto">
          <a:xfrm>
            <a:off x="7086600" y="782638"/>
            <a:ext cx="2133600" cy="249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/>
              <a:t>от</a:t>
            </a:r>
            <a:r>
              <a:rPr lang="ru-RU" sz="1400"/>
              <a:t> </a:t>
            </a:r>
            <a:r>
              <a:rPr lang="ru-RU" sz="2400" b="1"/>
              <a:t>5 628.-</a:t>
            </a:r>
            <a:endParaRPr lang="en-US" sz="2400" b="1"/>
          </a:p>
          <a:p>
            <a:endParaRPr lang="ru-RU" sz="1800" b="1"/>
          </a:p>
          <a:p>
            <a:pPr fontAlgn="b"/>
            <a:r>
              <a:rPr lang="ru-RU" sz="1400" b="1"/>
              <a:t>Коньяк </a:t>
            </a:r>
            <a:r>
              <a:rPr lang="en-US" sz="1400" b="1"/>
              <a:t>Tiffon Fine</a:t>
            </a:r>
            <a:r>
              <a:rPr lang="ru-RU" sz="1400" b="1"/>
              <a:t> (Франция) 0,5л</a:t>
            </a:r>
            <a:r>
              <a:rPr lang="en-US" sz="1400" b="1"/>
              <a:t> </a:t>
            </a:r>
            <a:endParaRPr lang="ru-RU" sz="1400" b="1"/>
          </a:p>
          <a:p>
            <a:pPr fontAlgn="b"/>
            <a:r>
              <a:rPr lang="ru-RU" sz="1400" b="1"/>
              <a:t>в картонном футляре</a:t>
            </a:r>
            <a:r>
              <a:rPr lang="en-US" sz="1400" b="1"/>
              <a:t> </a:t>
            </a:r>
            <a:endParaRPr lang="ru-RU" sz="1400" b="1"/>
          </a:p>
          <a:p>
            <a:endParaRPr lang="ru-RU" sz="1400" b="1"/>
          </a:p>
          <a:p>
            <a:pPr>
              <a:buFont typeface="Arial" charset="0"/>
              <a:buChar char="•"/>
            </a:pPr>
            <a:r>
              <a:rPr lang="ru-RU"/>
              <a:t>Графин, декорированный с помощью пескоструйной гравировки вручную  </a:t>
            </a:r>
          </a:p>
          <a:p>
            <a:pPr>
              <a:buFont typeface="Arial" charset="0"/>
              <a:buChar char="•"/>
            </a:pPr>
            <a:r>
              <a:rPr lang="ru-RU"/>
              <a:t>Именной сертификат внутри футляра</a:t>
            </a:r>
          </a:p>
        </p:txBody>
      </p:sp>
      <p:sp>
        <p:nvSpPr>
          <p:cNvPr id="43012" name="TextBox 1"/>
          <p:cNvSpPr txBox="1">
            <a:spLocks noChangeArrowheads="1"/>
          </p:cNvSpPr>
          <p:nvPr/>
        </p:nvSpPr>
        <p:spPr bwMode="auto">
          <a:xfrm>
            <a:off x="307975" y="5891213"/>
            <a:ext cx="1277938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Графин Эте 0,5</a:t>
            </a:r>
          </a:p>
        </p:txBody>
      </p:sp>
      <p:sp>
        <p:nvSpPr>
          <p:cNvPr id="43013" name="TextBox 13"/>
          <p:cNvSpPr txBox="1">
            <a:spLocks noChangeArrowheads="1"/>
          </p:cNvSpPr>
          <p:nvPr/>
        </p:nvSpPr>
        <p:spPr bwMode="auto">
          <a:xfrm>
            <a:off x="307975" y="188913"/>
            <a:ext cx="56165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/>
              <a:t>Французский коньяк в гравированном графине</a:t>
            </a:r>
          </a:p>
        </p:txBody>
      </p:sp>
      <p:sp>
        <p:nvSpPr>
          <p:cNvPr id="17" name="Прямоугольник 1"/>
          <p:cNvSpPr>
            <a:spLocks noChangeArrowheads="1"/>
          </p:cNvSpPr>
          <p:nvPr/>
        </p:nvSpPr>
        <p:spPr bwMode="auto">
          <a:xfrm>
            <a:off x="2509838" y="5845175"/>
            <a:ext cx="443865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Сделаем за 4-5 недель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Цены действительны до 31 марта 2018 г.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ru-RU" sz="1400" i="1" dirty="0">
              <a:solidFill>
                <a:schemeClr val="tx1">
                  <a:lumMod val="50000"/>
                  <a:lumOff val="50000"/>
                </a:schemeClr>
              </a:solidFill>
              <a:cs typeface="Arial" pitchFamily="34" charset="0"/>
            </a:endParaRPr>
          </a:p>
        </p:txBody>
      </p:sp>
      <p:sp>
        <p:nvSpPr>
          <p:cNvPr id="43015" name="AutoShape 2" descr="http://megaplan.prowine.ru/attach/SdfFileM_Multiupload/Files/72/64/b9a1ae746fe6fdc8beac33de992acea9.jpg/%D0%A9%D0%B5%D0%BB%D0%BA%D0%BE%D0%B2%D0%BE%20%D0%90%D0%B3%D1%80%D0%BE%D1%85%D0%B8%D0%BC_%D0%AD%D1%82%D0%B5_05_%D0%92_%D0%9A%D0%B0%D1%88%D0%B5%20%D0%B4%D0%BB%D1%8F%20%D0%BF%D1%80%D0%B0%D0%B9%D1%81%D0%B0.jpg"/>
          <p:cNvSpPr>
            <a:spLocks noChangeAspect="1" noChangeArrowheads="1"/>
          </p:cNvSpPr>
          <p:nvPr/>
        </p:nvSpPr>
        <p:spPr bwMode="auto">
          <a:xfrm>
            <a:off x="179388" y="-152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43016" name="Группа 1"/>
          <p:cNvGrpSpPr>
            <a:grpSpLocks/>
          </p:cNvGrpSpPr>
          <p:nvPr/>
        </p:nvGrpSpPr>
        <p:grpSpPr bwMode="auto">
          <a:xfrm>
            <a:off x="0" y="6592888"/>
            <a:ext cx="8918575" cy="265112"/>
            <a:chOff x="81996" y="6513791"/>
            <a:chExt cx="8918819" cy="264262"/>
          </a:xfrm>
        </p:grpSpPr>
        <p:cxnSp>
          <p:nvCxnSpPr>
            <p:cNvPr id="11" name="Прямая соединительная линия 10"/>
            <p:cNvCxnSpPr/>
            <p:nvPr/>
          </p:nvCxnSpPr>
          <p:spPr>
            <a:xfrm>
              <a:off x="81996" y="6513791"/>
              <a:ext cx="8891831" cy="0"/>
            </a:xfrm>
            <a:prstGeom prst="line">
              <a:avLst/>
            </a:prstGeom>
            <a:ln w="3175"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018" name="TextBox 11"/>
            <p:cNvSpPr txBox="1">
              <a:spLocks noChangeArrowheads="1"/>
            </p:cNvSpPr>
            <p:nvPr/>
          </p:nvSpPr>
          <p:spPr bwMode="auto">
            <a:xfrm>
              <a:off x="108985" y="6551769"/>
              <a:ext cx="8891830" cy="226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20000"/>
                </a:spcBef>
                <a:buFont typeface="Arial" charset="0"/>
                <a:buNone/>
              </a:pPr>
              <a:r>
                <a:rPr lang="ru-RU" sz="1100" i="1">
                  <a:solidFill>
                    <a:schemeClr val="bg2"/>
                  </a:solidFill>
                  <a:hlinkClick r:id="rId3"/>
                </a:rPr>
                <a:t>adsweets.ru</a:t>
              </a:r>
              <a:r>
                <a:rPr lang="ru-RU" sz="1100" i="1">
                  <a:solidFill>
                    <a:schemeClr val="bg2"/>
                  </a:solidFill>
                </a:rPr>
                <a:t> - Рекламные Вкусности, </a:t>
              </a:r>
              <a:r>
                <a:rPr lang="ru-RU" sz="1100" i="1">
                  <a:solidFill>
                    <a:schemeClr val="bg2"/>
                  </a:solidFill>
                  <a:hlinkClick r:id="rId4"/>
                </a:rPr>
                <a:t>nestandart.ru</a:t>
              </a:r>
              <a:r>
                <a:rPr lang="ru-RU" sz="1100" i="1">
                  <a:solidFill>
                    <a:schemeClr val="bg2"/>
                  </a:solidFill>
                </a:rPr>
                <a:t> - Студия Нестандартной рекламы  7.495.782.20.90  </a:t>
              </a:r>
              <a:r>
                <a:rPr lang="ru-RU" sz="1100" i="1">
                  <a:solidFill>
                    <a:schemeClr val="bg2"/>
                  </a:solidFill>
                  <a:hlinkClick r:id="rId5"/>
                </a:rPr>
                <a:t>zapros@nestandart.ru</a:t>
              </a:r>
              <a:endParaRPr lang="ru-RU" sz="1100" i="1">
                <a:solidFill>
                  <a:schemeClr val="bg2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0"/>
            <a:ext cx="6364288" cy="676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TextBox 4"/>
          <p:cNvSpPr txBox="1">
            <a:spLocks noChangeArrowheads="1"/>
          </p:cNvSpPr>
          <p:nvPr/>
        </p:nvSpPr>
        <p:spPr bwMode="auto">
          <a:xfrm>
            <a:off x="0" y="2924175"/>
            <a:ext cx="237807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solidFill>
                  <a:srgbClr val="404040"/>
                </a:solidFill>
              </a:rPr>
              <a:t>от</a:t>
            </a:r>
            <a:r>
              <a:rPr lang="ru-RU" sz="1400"/>
              <a:t> </a:t>
            </a:r>
            <a:r>
              <a:rPr lang="ru-RU" sz="3000" b="1">
                <a:solidFill>
                  <a:srgbClr val="404040"/>
                </a:solidFill>
                <a:ea typeface="Helvetica Light"/>
                <a:cs typeface="Helvetica Light"/>
              </a:rPr>
              <a:t>3 948.—</a:t>
            </a:r>
            <a:endParaRPr lang="en-US" sz="3000" b="1">
              <a:solidFill>
                <a:srgbClr val="404040"/>
              </a:solidFill>
              <a:ea typeface="Helvetica Light"/>
              <a:cs typeface="Helvetica Ligh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0825" y="3529013"/>
            <a:ext cx="1643063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ea typeface="Helvetica Light" charset="0"/>
                <a:cs typeface="Helvetica Light" charset="0"/>
              </a:rPr>
              <a:t>Вино Яйла </a:t>
            </a:r>
            <a:r>
              <a:rPr lang="ru-RU" sz="1000" dirty="0" err="1">
                <a:solidFill>
                  <a:schemeClr val="tx1">
                    <a:lumMod val="75000"/>
                    <a:lumOff val="25000"/>
                  </a:schemeClr>
                </a:solidFill>
                <a:ea typeface="Helvetica Light" charset="0"/>
                <a:cs typeface="Helvetica Light" charset="0"/>
              </a:rPr>
              <a:t>Кокур</a:t>
            </a: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ea typeface="Helvetica Light" charset="0"/>
                <a:cs typeface="Helvetica Light" charset="0"/>
              </a:rPr>
              <a:t> (Крым)</a:t>
            </a:r>
          </a:p>
          <a:p>
            <a:pPr algn="r">
              <a:defRPr/>
            </a:pP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ea typeface="Helvetica Light" charset="0"/>
                <a:cs typeface="Helvetica Light" charset="0"/>
              </a:rPr>
              <a:t>с гравировкой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13563" y="1965325"/>
            <a:ext cx="2309812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ea typeface="Helvetica Light" charset="0"/>
                <a:cs typeface="Helvetica Light" charset="0"/>
              </a:rPr>
              <a:t>Подарочная упаковка с полноцветной печатью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13563" y="3876675"/>
            <a:ext cx="1906587" cy="7064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ea typeface="Helvetica Light" charset="0"/>
                <a:cs typeface="Helvetica Light" charset="0"/>
              </a:rPr>
              <a:t>В набор входят:</a:t>
            </a:r>
          </a:p>
          <a:p>
            <a:pPr marL="171450" indent="-171450">
              <a:buFontTx/>
              <a:buChar char="-"/>
              <a:defRPr/>
            </a:pP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ea typeface="Helvetica Light" charset="0"/>
                <a:cs typeface="Helvetica Light" charset="0"/>
              </a:rPr>
              <a:t>Чай из крымских трав</a:t>
            </a:r>
          </a:p>
          <a:p>
            <a:pPr marL="171450" indent="-171450">
              <a:buFontTx/>
              <a:buChar char="-"/>
              <a:defRPr/>
            </a:pP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ea typeface="Helvetica Light" charset="0"/>
                <a:cs typeface="Helvetica Light" charset="0"/>
              </a:rPr>
              <a:t>Крымское эфирное масло</a:t>
            </a:r>
          </a:p>
          <a:p>
            <a:pPr marL="171450" indent="-171450">
              <a:buFontTx/>
              <a:buChar char="-"/>
              <a:defRPr/>
            </a:pP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ea typeface="Helvetica Light" charset="0"/>
                <a:cs typeface="Helvetica Light" charset="0"/>
              </a:rPr>
              <a:t>Подарочная свеча</a:t>
            </a:r>
          </a:p>
        </p:txBody>
      </p:sp>
      <p:sp>
        <p:nvSpPr>
          <p:cNvPr id="16390" name="TextBox 17"/>
          <p:cNvSpPr txBox="1">
            <a:spLocks noChangeArrowheads="1"/>
          </p:cNvSpPr>
          <p:nvPr/>
        </p:nvSpPr>
        <p:spPr bwMode="auto">
          <a:xfrm>
            <a:off x="152400" y="212725"/>
            <a:ext cx="3962400" cy="33813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>
                <a:solidFill>
                  <a:srgbClr val="FF0000"/>
                </a:solidFill>
              </a:rPr>
              <a:t>Специальное предложение к 8 марта</a:t>
            </a:r>
          </a:p>
        </p:txBody>
      </p:sp>
      <p:sp>
        <p:nvSpPr>
          <p:cNvPr id="16391" name="TextBox 18"/>
          <p:cNvSpPr txBox="1">
            <a:spLocks noChangeArrowheads="1"/>
          </p:cNvSpPr>
          <p:nvPr/>
        </p:nvSpPr>
        <p:spPr bwMode="auto">
          <a:xfrm>
            <a:off x="-80963" y="2579688"/>
            <a:ext cx="1944688" cy="34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/>
              <a:t>Крымский сет</a:t>
            </a:r>
          </a:p>
        </p:txBody>
      </p:sp>
      <p:grpSp>
        <p:nvGrpSpPr>
          <p:cNvPr id="16392" name="Группа 1"/>
          <p:cNvGrpSpPr>
            <a:grpSpLocks/>
          </p:cNvGrpSpPr>
          <p:nvPr/>
        </p:nvGrpSpPr>
        <p:grpSpPr bwMode="auto">
          <a:xfrm>
            <a:off x="0" y="6592888"/>
            <a:ext cx="8918575" cy="265112"/>
            <a:chOff x="81996" y="6513791"/>
            <a:chExt cx="8918819" cy="264262"/>
          </a:xfrm>
        </p:grpSpPr>
        <p:cxnSp>
          <p:nvCxnSpPr>
            <p:cNvPr id="2" name="Прямая соединительная линия 10"/>
            <p:cNvCxnSpPr/>
            <p:nvPr/>
          </p:nvCxnSpPr>
          <p:spPr>
            <a:xfrm>
              <a:off x="81996" y="6513791"/>
              <a:ext cx="8891831" cy="0"/>
            </a:xfrm>
            <a:prstGeom prst="line">
              <a:avLst/>
            </a:prstGeom>
            <a:ln w="3175"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394" name="TextBox 11"/>
            <p:cNvSpPr txBox="1">
              <a:spLocks noChangeArrowheads="1"/>
            </p:cNvSpPr>
            <p:nvPr/>
          </p:nvSpPr>
          <p:spPr bwMode="auto">
            <a:xfrm>
              <a:off x="108985" y="6551769"/>
              <a:ext cx="8891830" cy="226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20000"/>
                </a:spcBef>
                <a:buFont typeface="Arial" charset="0"/>
                <a:buNone/>
              </a:pPr>
              <a:r>
                <a:rPr lang="ru-RU" sz="1100" i="1">
                  <a:solidFill>
                    <a:schemeClr val="bg2"/>
                  </a:solidFill>
                  <a:hlinkClick r:id="rId3"/>
                </a:rPr>
                <a:t>adsweets.ru</a:t>
              </a:r>
              <a:r>
                <a:rPr lang="ru-RU" sz="1100" i="1">
                  <a:solidFill>
                    <a:schemeClr val="bg2"/>
                  </a:solidFill>
                </a:rPr>
                <a:t> - Рекламные Вкусности, </a:t>
              </a:r>
              <a:r>
                <a:rPr lang="ru-RU" sz="1100" i="1">
                  <a:solidFill>
                    <a:schemeClr val="bg2"/>
                  </a:solidFill>
                  <a:hlinkClick r:id="rId4"/>
                </a:rPr>
                <a:t>nestandart.ru</a:t>
              </a:r>
              <a:r>
                <a:rPr lang="ru-RU" sz="1100" i="1">
                  <a:solidFill>
                    <a:schemeClr val="bg2"/>
                  </a:solidFill>
                </a:rPr>
                <a:t> - Студия Нестандартной рекламы  7.495.782.20.90  </a:t>
              </a:r>
              <a:r>
                <a:rPr lang="ru-RU" sz="1100" i="1">
                  <a:solidFill>
                    <a:schemeClr val="bg2"/>
                  </a:solidFill>
                  <a:hlinkClick r:id="rId5"/>
                </a:rPr>
                <a:t>zapros@nestandart.ru</a:t>
              </a:r>
              <a:endParaRPr lang="ru-RU" sz="1100" i="1">
                <a:solidFill>
                  <a:schemeClr val="bg2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13588" y="4298950"/>
            <a:ext cx="1884362" cy="225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4" name="Рисунок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68888" y="4371975"/>
            <a:ext cx="2233612" cy="215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5" name="Рисунок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4638" y="0"/>
            <a:ext cx="4722812" cy="666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6" name="TextBox 33"/>
          <p:cNvSpPr txBox="1">
            <a:spLocks noChangeArrowheads="1"/>
          </p:cNvSpPr>
          <p:nvPr/>
        </p:nvSpPr>
        <p:spPr bwMode="auto">
          <a:xfrm>
            <a:off x="4935538" y="3068638"/>
            <a:ext cx="4208462" cy="129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"/>
            <a:r>
              <a:rPr lang="ru-RU" sz="1100" b="1"/>
              <a:t>Другие варианты:</a:t>
            </a:r>
          </a:p>
          <a:p>
            <a:pPr fontAlgn="b"/>
            <a:r>
              <a:rPr lang="ru-RU">
                <a:solidFill>
                  <a:srgbClr val="FF6600"/>
                </a:solidFill>
              </a:rPr>
              <a:t>Вино красное сухое </a:t>
            </a:r>
            <a:r>
              <a:rPr lang="ru-RU" b="1">
                <a:solidFill>
                  <a:srgbClr val="FF6600"/>
                </a:solidFill>
              </a:rPr>
              <a:t>Кьянти Коппиере (Италия)</a:t>
            </a:r>
          </a:p>
          <a:p>
            <a:pPr fontAlgn="b"/>
            <a:r>
              <a:rPr lang="ru-RU" b="1">
                <a:solidFill>
                  <a:srgbClr val="FF6600"/>
                </a:solidFill>
              </a:rPr>
              <a:t>от 3 588.-</a:t>
            </a:r>
          </a:p>
          <a:p>
            <a:r>
              <a:rPr lang="ru-RU" sz="1100" b="1">
                <a:solidFill>
                  <a:srgbClr val="A6A6A6"/>
                </a:solidFill>
              </a:rPr>
              <a:t>Цена при тираже от 50 подарков.</a:t>
            </a:r>
          </a:p>
          <a:p>
            <a:r>
              <a:rPr lang="ru-RU" sz="1100" b="1">
                <a:solidFill>
                  <a:srgbClr val="A6A6A6"/>
                </a:solidFill>
              </a:rPr>
              <a:t>При тираже от 20 до 50 подарков наценка 10%</a:t>
            </a:r>
          </a:p>
          <a:p>
            <a:endParaRPr lang="ru-RU" sz="1100" b="1">
              <a:solidFill>
                <a:srgbClr val="A6A6A6"/>
              </a:solidFill>
            </a:endParaRPr>
          </a:p>
          <a:p>
            <a:pPr fontAlgn="b"/>
            <a:endParaRPr lang="ru-RU" sz="1100" b="1">
              <a:solidFill>
                <a:srgbClr val="FF6600"/>
              </a:solidFill>
            </a:endParaRPr>
          </a:p>
        </p:txBody>
      </p:sp>
      <p:sp>
        <p:nvSpPr>
          <p:cNvPr id="44037" name="TextBox 4"/>
          <p:cNvSpPr txBox="1">
            <a:spLocks noChangeArrowheads="1"/>
          </p:cNvSpPr>
          <p:nvPr/>
        </p:nvSpPr>
        <p:spPr bwMode="auto">
          <a:xfrm>
            <a:off x="5275263" y="584200"/>
            <a:ext cx="3368675" cy="252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/>
              <a:t>от </a:t>
            </a:r>
            <a:r>
              <a:rPr lang="ru-RU" sz="2400" b="1"/>
              <a:t>3 348.-</a:t>
            </a:r>
            <a:endParaRPr lang="en-US" sz="2400" b="1"/>
          </a:p>
          <a:p>
            <a:endParaRPr lang="ru-RU" sz="1800" b="1"/>
          </a:p>
          <a:p>
            <a:r>
              <a:rPr lang="ru-RU" sz="1400" b="1"/>
              <a:t>Вино красное сухое </a:t>
            </a:r>
            <a:r>
              <a:rPr lang="en-US" sz="1400" b="1"/>
              <a:t>El Misionero Tempranillo Valdepenas </a:t>
            </a:r>
            <a:endParaRPr lang="ru-RU" sz="1400" b="1"/>
          </a:p>
          <a:p>
            <a:r>
              <a:rPr lang="en-US" sz="1400" b="1"/>
              <a:t>(</a:t>
            </a:r>
            <a:r>
              <a:rPr lang="ru-RU" sz="1400" b="1"/>
              <a:t>Эль Мисионеро Темпранильо Вальдепеньяс) (Испания)</a:t>
            </a:r>
          </a:p>
          <a:p>
            <a:endParaRPr lang="ru-RU" sz="1400" b="1"/>
          </a:p>
          <a:p>
            <a:pPr>
              <a:buFont typeface="Arial" charset="0"/>
              <a:buChar char="•"/>
            </a:pPr>
            <a:r>
              <a:rPr lang="ru-RU"/>
              <a:t>Бутылка декорирована с помощью пескоструйной гравировки вручную  </a:t>
            </a:r>
          </a:p>
          <a:p>
            <a:pPr>
              <a:buFont typeface="Arial" charset="0"/>
              <a:buChar char="•"/>
            </a:pPr>
            <a:r>
              <a:rPr lang="ru-RU"/>
              <a:t>Дизайнерский футляр с персонализацией</a:t>
            </a:r>
          </a:p>
          <a:p>
            <a:pPr>
              <a:buFont typeface="Arial" charset="0"/>
              <a:buChar char="•"/>
            </a:pPr>
            <a:r>
              <a:rPr lang="ru-RU"/>
              <a:t>Именной сертификат внутри футляра</a:t>
            </a:r>
          </a:p>
        </p:txBody>
      </p:sp>
      <p:sp>
        <p:nvSpPr>
          <p:cNvPr id="44038" name="TextBox 12"/>
          <p:cNvSpPr txBox="1">
            <a:spLocks noChangeArrowheads="1"/>
          </p:cNvSpPr>
          <p:nvPr/>
        </p:nvSpPr>
        <p:spPr bwMode="auto">
          <a:xfrm>
            <a:off x="239713" y="188913"/>
            <a:ext cx="56165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/>
              <a:t>Вино с персонализацией в подарочном футляре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3063" y="6207125"/>
            <a:ext cx="4205287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  <a:t>Возможна персонализация любых тихих и игристых вин</a:t>
            </a:r>
          </a:p>
        </p:txBody>
      </p:sp>
      <p:sp>
        <p:nvSpPr>
          <p:cNvPr id="14" name="Прямоугольник 1"/>
          <p:cNvSpPr>
            <a:spLocks noChangeArrowheads="1"/>
          </p:cNvSpPr>
          <p:nvPr/>
        </p:nvSpPr>
        <p:spPr bwMode="auto">
          <a:xfrm>
            <a:off x="4905375" y="3906838"/>
            <a:ext cx="41084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Сделаем за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4-5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недель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Цены действительны до 31 марта 2018 г.</a:t>
            </a:r>
          </a:p>
        </p:txBody>
      </p:sp>
      <p:grpSp>
        <p:nvGrpSpPr>
          <p:cNvPr id="44041" name="Группа 1"/>
          <p:cNvGrpSpPr>
            <a:grpSpLocks/>
          </p:cNvGrpSpPr>
          <p:nvPr/>
        </p:nvGrpSpPr>
        <p:grpSpPr bwMode="auto">
          <a:xfrm>
            <a:off x="0" y="6592888"/>
            <a:ext cx="8918575" cy="265112"/>
            <a:chOff x="81996" y="6513791"/>
            <a:chExt cx="8918819" cy="264262"/>
          </a:xfrm>
        </p:grpSpPr>
        <p:cxnSp>
          <p:nvCxnSpPr>
            <p:cNvPr id="11" name="Прямая соединительная линия 10"/>
            <p:cNvCxnSpPr/>
            <p:nvPr/>
          </p:nvCxnSpPr>
          <p:spPr>
            <a:xfrm>
              <a:off x="81996" y="6513791"/>
              <a:ext cx="8891831" cy="0"/>
            </a:xfrm>
            <a:prstGeom prst="line">
              <a:avLst/>
            </a:prstGeom>
            <a:ln w="3175"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043" name="TextBox 11"/>
            <p:cNvSpPr txBox="1">
              <a:spLocks noChangeArrowheads="1"/>
            </p:cNvSpPr>
            <p:nvPr/>
          </p:nvSpPr>
          <p:spPr bwMode="auto">
            <a:xfrm>
              <a:off x="108985" y="6551769"/>
              <a:ext cx="8891830" cy="226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20000"/>
                </a:spcBef>
                <a:buFont typeface="Arial" charset="0"/>
                <a:buNone/>
              </a:pPr>
              <a:r>
                <a:rPr lang="ru-RU" sz="1100" i="1">
                  <a:solidFill>
                    <a:schemeClr val="bg2"/>
                  </a:solidFill>
                  <a:hlinkClick r:id="rId5"/>
                </a:rPr>
                <a:t>adsweets.ru</a:t>
              </a:r>
              <a:r>
                <a:rPr lang="ru-RU" sz="1100" i="1">
                  <a:solidFill>
                    <a:schemeClr val="bg2"/>
                  </a:solidFill>
                </a:rPr>
                <a:t> - Рекламные Вкусности, </a:t>
              </a:r>
              <a:r>
                <a:rPr lang="ru-RU" sz="1100" i="1">
                  <a:solidFill>
                    <a:schemeClr val="bg2"/>
                  </a:solidFill>
                  <a:hlinkClick r:id="rId6"/>
                </a:rPr>
                <a:t>nestandart.ru</a:t>
              </a:r>
              <a:r>
                <a:rPr lang="ru-RU" sz="1100" i="1">
                  <a:solidFill>
                    <a:schemeClr val="bg2"/>
                  </a:solidFill>
                </a:rPr>
                <a:t> - Студия Нестандартной рекламы  7.495.782.20.90  </a:t>
              </a:r>
              <a:r>
                <a:rPr lang="ru-RU" sz="1100" i="1">
                  <a:solidFill>
                    <a:schemeClr val="bg2"/>
                  </a:solidFill>
                  <a:hlinkClick r:id="rId7"/>
                </a:rPr>
                <a:t>zapros@nestandart.ru</a:t>
              </a:r>
              <a:endParaRPr lang="ru-RU" sz="1100" i="1">
                <a:solidFill>
                  <a:schemeClr val="bg2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Рисунок 1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19925" y="4076700"/>
            <a:ext cx="1720850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8" name="Рисунок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37138" y="4233863"/>
            <a:ext cx="2127250" cy="227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Рисунок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4950" y="514350"/>
            <a:ext cx="4560888" cy="596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0" name="TextBox 33"/>
          <p:cNvSpPr txBox="1">
            <a:spLocks noChangeArrowheads="1"/>
          </p:cNvSpPr>
          <p:nvPr/>
        </p:nvSpPr>
        <p:spPr bwMode="auto">
          <a:xfrm>
            <a:off x="4935538" y="2833688"/>
            <a:ext cx="4208462" cy="148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"/>
            <a:r>
              <a:rPr lang="ru-RU" sz="1100" b="1"/>
              <a:t>Другие варианты:</a:t>
            </a:r>
          </a:p>
          <a:p>
            <a:pPr fontAlgn="b"/>
            <a:r>
              <a:rPr lang="ru-RU">
                <a:solidFill>
                  <a:srgbClr val="FF6600"/>
                </a:solidFill>
              </a:rPr>
              <a:t>Вино красное сухое </a:t>
            </a:r>
            <a:r>
              <a:rPr lang="ru-RU" b="1">
                <a:solidFill>
                  <a:srgbClr val="FF6600"/>
                </a:solidFill>
              </a:rPr>
              <a:t>Кьянти Коппиере (Италия) </a:t>
            </a:r>
          </a:p>
          <a:p>
            <a:pPr fontAlgn="b"/>
            <a:r>
              <a:rPr lang="ru-RU" b="1">
                <a:solidFill>
                  <a:srgbClr val="FF6600"/>
                </a:solidFill>
              </a:rPr>
              <a:t>от 3 948.-</a:t>
            </a:r>
          </a:p>
          <a:p>
            <a:pPr fontAlgn="b"/>
            <a:endParaRPr lang="ru-RU" b="1">
              <a:solidFill>
                <a:srgbClr val="FF6600"/>
              </a:solidFill>
            </a:endParaRPr>
          </a:p>
          <a:p>
            <a:r>
              <a:rPr lang="ru-RU" sz="1100" b="1">
                <a:solidFill>
                  <a:srgbClr val="A6A6A6"/>
                </a:solidFill>
              </a:rPr>
              <a:t>Цена при тираже от 50 подарков.</a:t>
            </a:r>
          </a:p>
          <a:p>
            <a:r>
              <a:rPr lang="ru-RU" sz="1100" b="1">
                <a:solidFill>
                  <a:srgbClr val="A6A6A6"/>
                </a:solidFill>
              </a:rPr>
              <a:t>При тираже от 20 до 50 подарков наценка 10%</a:t>
            </a:r>
          </a:p>
          <a:p>
            <a:endParaRPr lang="ru-RU" sz="1100" b="1">
              <a:solidFill>
                <a:srgbClr val="A6A6A6"/>
              </a:solidFill>
            </a:endParaRPr>
          </a:p>
          <a:p>
            <a:pPr fontAlgn="b"/>
            <a:endParaRPr lang="ru-RU" sz="1100" b="1">
              <a:solidFill>
                <a:srgbClr val="FF6600"/>
              </a:solidFill>
            </a:endParaRPr>
          </a:p>
        </p:txBody>
      </p:sp>
      <p:sp>
        <p:nvSpPr>
          <p:cNvPr id="45061" name="TextBox 4"/>
          <p:cNvSpPr txBox="1">
            <a:spLocks noChangeArrowheads="1"/>
          </p:cNvSpPr>
          <p:nvPr/>
        </p:nvSpPr>
        <p:spPr bwMode="auto">
          <a:xfrm>
            <a:off x="5032375" y="690563"/>
            <a:ext cx="4086225" cy="206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/>
              <a:t>от</a:t>
            </a:r>
            <a:r>
              <a:rPr lang="ru-RU" sz="1400"/>
              <a:t> </a:t>
            </a:r>
            <a:r>
              <a:rPr lang="ru-RU" sz="2400" b="1"/>
              <a:t>3 588.-</a:t>
            </a:r>
            <a:endParaRPr lang="en-US" sz="2400" b="1"/>
          </a:p>
          <a:p>
            <a:r>
              <a:rPr lang="ru-RU" sz="1400" b="1"/>
              <a:t>Вино красное сухое </a:t>
            </a:r>
            <a:r>
              <a:rPr lang="en-US" sz="1400" b="1"/>
              <a:t>El Misionero Tempranillo Valdepenas </a:t>
            </a:r>
            <a:endParaRPr lang="ru-RU" sz="1400" b="1"/>
          </a:p>
          <a:p>
            <a:r>
              <a:rPr lang="en-US" sz="1400" b="1"/>
              <a:t>(</a:t>
            </a:r>
            <a:r>
              <a:rPr lang="ru-RU" sz="1400" b="1"/>
              <a:t>Эль Мисионеро Темпранильо Вальдепеньяс) (Испания)</a:t>
            </a:r>
          </a:p>
          <a:p>
            <a:endParaRPr lang="ru-RU" sz="1400" b="1"/>
          </a:p>
          <a:p>
            <a:pPr>
              <a:buFont typeface="Arial" charset="0"/>
              <a:buChar char="•"/>
            </a:pPr>
            <a:r>
              <a:rPr lang="ru-RU"/>
              <a:t>Бутылка декорирована с помощью пескоструйной гравировки вручную  </a:t>
            </a:r>
          </a:p>
          <a:p>
            <a:pPr>
              <a:buFont typeface="Arial" charset="0"/>
              <a:buChar char="•"/>
            </a:pPr>
            <a:r>
              <a:rPr lang="ru-RU"/>
              <a:t>Деревянный футляр с персонализацией</a:t>
            </a:r>
          </a:p>
        </p:txBody>
      </p:sp>
      <p:sp>
        <p:nvSpPr>
          <p:cNvPr id="45062" name="TextBox 12"/>
          <p:cNvSpPr txBox="1">
            <a:spLocks noChangeArrowheads="1"/>
          </p:cNvSpPr>
          <p:nvPr/>
        </p:nvSpPr>
        <p:spPr bwMode="auto">
          <a:xfrm>
            <a:off x="239713" y="188913"/>
            <a:ext cx="56165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/>
              <a:t>Вино с персонализацией в деревянном пенале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3063" y="6207125"/>
            <a:ext cx="4205287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  <a:t>Возможна персонализация любых тихих и игристых вин</a:t>
            </a:r>
          </a:p>
        </p:txBody>
      </p:sp>
      <p:sp>
        <p:nvSpPr>
          <p:cNvPr id="14" name="Прямоугольник 1"/>
          <p:cNvSpPr>
            <a:spLocks noChangeArrowheads="1"/>
          </p:cNvSpPr>
          <p:nvPr/>
        </p:nvSpPr>
        <p:spPr bwMode="auto">
          <a:xfrm>
            <a:off x="4905375" y="3906838"/>
            <a:ext cx="41084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Сделаем за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4-5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недель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Цены действительны до 31 марта 2018 г.</a:t>
            </a:r>
          </a:p>
        </p:txBody>
      </p:sp>
      <p:sp>
        <p:nvSpPr>
          <p:cNvPr id="45065" name="AutoShape 2" descr="http://megaplan.prowine.ru/attach/1000006/1000620/123/174/860504554ebd61baa0fdfeb637cd5db2.jpg/%D0%B0%D1%81%D1%82%D0%B5%D0%B9_%20%D0%B2%D0%B8%D0%BD%D0%BE%20%D0%B2%20%D0%BF%D0%B5%D0%BD%D0%B0%D0%BB%D0%B5%20%20%D0%B1%D1%83%D1%82%D1%8B%D0%BB%D0%BA%D0%B0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45066" name="Группа 1"/>
          <p:cNvGrpSpPr>
            <a:grpSpLocks/>
          </p:cNvGrpSpPr>
          <p:nvPr/>
        </p:nvGrpSpPr>
        <p:grpSpPr bwMode="auto">
          <a:xfrm>
            <a:off x="0" y="6592888"/>
            <a:ext cx="8918575" cy="265112"/>
            <a:chOff x="81996" y="6513791"/>
            <a:chExt cx="8918819" cy="264262"/>
          </a:xfrm>
        </p:grpSpPr>
        <p:cxnSp>
          <p:nvCxnSpPr>
            <p:cNvPr id="11" name="Прямая соединительная линия 10"/>
            <p:cNvCxnSpPr/>
            <p:nvPr/>
          </p:nvCxnSpPr>
          <p:spPr>
            <a:xfrm>
              <a:off x="81996" y="6513791"/>
              <a:ext cx="8891831" cy="0"/>
            </a:xfrm>
            <a:prstGeom prst="line">
              <a:avLst/>
            </a:prstGeom>
            <a:ln w="3175"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068" name="TextBox 11"/>
            <p:cNvSpPr txBox="1">
              <a:spLocks noChangeArrowheads="1"/>
            </p:cNvSpPr>
            <p:nvPr/>
          </p:nvSpPr>
          <p:spPr bwMode="auto">
            <a:xfrm>
              <a:off x="108985" y="6551769"/>
              <a:ext cx="8891830" cy="226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20000"/>
                </a:spcBef>
                <a:buFont typeface="Arial" charset="0"/>
                <a:buNone/>
              </a:pPr>
              <a:r>
                <a:rPr lang="ru-RU" sz="1100" i="1">
                  <a:solidFill>
                    <a:schemeClr val="bg2"/>
                  </a:solidFill>
                  <a:hlinkClick r:id="rId5"/>
                </a:rPr>
                <a:t>adsweets.ru</a:t>
              </a:r>
              <a:r>
                <a:rPr lang="ru-RU" sz="1100" i="1">
                  <a:solidFill>
                    <a:schemeClr val="bg2"/>
                  </a:solidFill>
                </a:rPr>
                <a:t> - Рекламные Вкусности, </a:t>
              </a:r>
              <a:r>
                <a:rPr lang="ru-RU" sz="1100" i="1">
                  <a:solidFill>
                    <a:schemeClr val="bg2"/>
                  </a:solidFill>
                  <a:hlinkClick r:id="rId6"/>
                </a:rPr>
                <a:t>nestandart.ru</a:t>
              </a:r>
              <a:r>
                <a:rPr lang="ru-RU" sz="1100" i="1">
                  <a:solidFill>
                    <a:schemeClr val="bg2"/>
                  </a:solidFill>
                </a:rPr>
                <a:t> - Студия Нестандартной рекламы  7.495.782.20.90  </a:t>
              </a:r>
              <a:r>
                <a:rPr lang="ru-RU" sz="1100" i="1">
                  <a:solidFill>
                    <a:schemeClr val="bg2"/>
                  </a:solidFill>
                  <a:hlinkClick r:id="rId7"/>
                </a:rPr>
                <a:t>zapros@nestandart.ru</a:t>
              </a:r>
              <a:endParaRPr lang="ru-RU" sz="1100" i="1">
                <a:solidFill>
                  <a:schemeClr val="bg2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0"/>
            <a:ext cx="5440363" cy="666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2" name="TextBox 33"/>
          <p:cNvSpPr txBox="1">
            <a:spLocks noChangeArrowheads="1"/>
          </p:cNvSpPr>
          <p:nvPr/>
        </p:nvSpPr>
        <p:spPr bwMode="auto">
          <a:xfrm>
            <a:off x="5707063" y="3721100"/>
            <a:ext cx="3259137" cy="218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100"/>
          </a:p>
          <a:p>
            <a:pPr fontAlgn="b"/>
            <a:r>
              <a:rPr lang="ru-RU" sz="1100" b="1"/>
              <a:t>Другие варианты:</a:t>
            </a:r>
          </a:p>
          <a:p>
            <a:pPr fontAlgn="b"/>
            <a:endParaRPr lang="ru-RU" sz="1100"/>
          </a:p>
          <a:p>
            <a:pPr fontAlgn="b"/>
            <a:r>
              <a:rPr lang="ru-RU" sz="1100">
                <a:solidFill>
                  <a:srgbClr val="FF6600"/>
                </a:solidFill>
              </a:rPr>
              <a:t>Водка Белуга со стопками от </a:t>
            </a:r>
            <a:r>
              <a:rPr lang="ru-RU" sz="1100" b="1">
                <a:solidFill>
                  <a:srgbClr val="FF6600"/>
                </a:solidFill>
              </a:rPr>
              <a:t>8 728.50</a:t>
            </a:r>
          </a:p>
          <a:p>
            <a:pPr fontAlgn="b"/>
            <a:r>
              <a:rPr lang="ru-RU" sz="1100">
                <a:solidFill>
                  <a:srgbClr val="FF6600"/>
                </a:solidFill>
              </a:rPr>
              <a:t>Граппа </a:t>
            </a:r>
            <a:r>
              <a:rPr lang="en-US" sz="1100">
                <a:solidFill>
                  <a:srgbClr val="FF6600"/>
                </a:solidFill>
              </a:rPr>
              <a:t>Veneta Sari </a:t>
            </a:r>
            <a:r>
              <a:rPr lang="ru-RU" sz="1100">
                <a:solidFill>
                  <a:srgbClr val="FF6600"/>
                </a:solidFill>
              </a:rPr>
              <a:t>со стопками от </a:t>
            </a:r>
            <a:r>
              <a:rPr lang="ru-RU" sz="1100" b="1">
                <a:solidFill>
                  <a:srgbClr val="FF6600"/>
                </a:solidFill>
              </a:rPr>
              <a:t>9 993.50 </a:t>
            </a:r>
            <a:endParaRPr lang="en-US" sz="1100" b="1">
              <a:solidFill>
                <a:srgbClr val="FF6600"/>
              </a:solidFill>
            </a:endParaRPr>
          </a:p>
          <a:p>
            <a:pPr fontAlgn="b"/>
            <a:endParaRPr lang="ru-RU" sz="1100">
              <a:solidFill>
                <a:srgbClr val="FF6600"/>
              </a:solidFill>
            </a:endParaRPr>
          </a:p>
          <a:p>
            <a:endParaRPr lang="ru-RU" sz="1100">
              <a:solidFill>
                <a:srgbClr val="A6A6A6"/>
              </a:solidFill>
            </a:endParaRPr>
          </a:p>
          <a:p>
            <a:r>
              <a:rPr lang="ru-RU" sz="1000" b="1">
                <a:solidFill>
                  <a:srgbClr val="A6A6A6"/>
                </a:solidFill>
              </a:rPr>
              <a:t>Цена при тираже от 50 подарков.</a:t>
            </a:r>
          </a:p>
          <a:p>
            <a:r>
              <a:rPr lang="ru-RU" sz="1000" b="1">
                <a:solidFill>
                  <a:srgbClr val="A6A6A6"/>
                </a:solidFill>
              </a:rPr>
              <a:t>При тираже от 20 до 50 подарков наценка 10%</a:t>
            </a:r>
          </a:p>
          <a:p>
            <a:r>
              <a:rPr lang="ru-RU" sz="1000" b="1">
                <a:solidFill>
                  <a:srgbClr val="A6A6A6"/>
                </a:solidFill>
              </a:rPr>
              <a:t>При полноцветной печати на коробке +300.- </a:t>
            </a:r>
          </a:p>
          <a:p>
            <a:endParaRPr lang="ru-RU" sz="1000" b="1"/>
          </a:p>
          <a:p>
            <a:endParaRPr lang="ru-RU" sz="1000" b="1"/>
          </a:p>
          <a:p>
            <a:endParaRPr lang="ru-RU" sz="1000"/>
          </a:p>
        </p:txBody>
      </p:sp>
      <p:sp>
        <p:nvSpPr>
          <p:cNvPr id="46083" name="TextBox 4"/>
          <p:cNvSpPr txBox="1">
            <a:spLocks noChangeArrowheads="1"/>
          </p:cNvSpPr>
          <p:nvPr/>
        </p:nvSpPr>
        <p:spPr bwMode="auto">
          <a:xfrm>
            <a:off x="5605463" y="1712913"/>
            <a:ext cx="3538537" cy="188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/>
              <a:t>от</a:t>
            </a:r>
            <a:r>
              <a:rPr lang="ru-RU" sz="1400"/>
              <a:t> </a:t>
            </a:r>
            <a:r>
              <a:rPr lang="ru-RU" sz="2400" b="1"/>
              <a:t>6 773.50</a:t>
            </a:r>
            <a:endParaRPr lang="en-US" sz="2400" b="1"/>
          </a:p>
          <a:p>
            <a:endParaRPr lang="ru-RU" sz="1800" b="1"/>
          </a:p>
          <a:p>
            <a:r>
              <a:rPr lang="ru-RU" sz="1400" b="1"/>
              <a:t>Сет водка Царская со стопками</a:t>
            </a:r>
          </a:p>
          <a:p>
            <a:endParaRPr lang="ru-RU" sz="1400" b="1"/>
          </a:p>
          <a:p>
            <a:pPr>
              <a:buFont typeface="Arial" charset="0"/>
              <a:buChar char="•"/>
            </a:pPr>
            <a:r>
              <a:rPr lang="ru-RU"/>
              <a:t>Бутылка декорирована с помощью пескоструйной гравировки вручную  </a:t>
            </a:r>
          </a:p>
          <a:p>
            <a:pPr>
              <a:buFont typeface="Arial" charset="0"/>
              <a:buChar char="•"/>
            </a:pPr>
            <a:r>
              <a:rPr lang="ru-RU"/>
              <a:t>Дизайнерский футляр с персонализацией</a:t>
            </a:r>
          </a:p>
          <a:p>
            <a:pPr>
              <a:buFont typeface="Arial" charset="0"/>
              <a:buChar char="•"/>
            </a:pPr>
            <a:r>
              <a:rPr lang="ru-RU"/>
              <a:t>Именной сертификат внутри футляра</a:t>
            </a:r>
          </a:p>
        </p:txBody>
      </p:sp>
      <p:sp>
        <p:nvSpPr>
          <p:cNvPr id="46084" name="TextBox 3"/>
          <p:cNvSpPr txBox="1">
            <a:spLocks noChangeArrowheads="1"/>
          </p:cNvSpPr>
          <p:nvPr/>
        </p:nvSpPr>
        <p:spPr bwMode="auto">
          <a:xfrm>
            <a:off x="468313" y="6159500"/>
            <a:ext cx="153987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Графин Ариана 0,7</a:t>
            </a:r>
          </a:p>
        </p:txBody>
      </p:sp>
      <p:sp>
        <p:nvSpPr>
          <p:cNvPr id="46085" name="TextBox 11"/>
          <p:cNvSpPr txBox="1">
            <a:spLocks noChangeArrowheads="1"/>
          </p:cNvSpPr>
          <p:nvPr/>
        </p:nvSpPr>
        <p:spPr bwMode="auto">
          <a:xfrm>
            <a:off x="5370513" y="920750"/>
            <a:ext cx="3603625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/>
              <a:t>Подарочный сет с водкой или граппой</a:t>
            </a:r>
          </a:p>
        </p:txBody>
      </p:sp>
      <p:sp>
        <p:nvSpPr>
          <p:cNvPr id="13" name="Прямоугольник 1"/>
          <p:cNvSpPr>
            <a:spLocks noChangeArrowheads="1"/>
          </p:cNvSpPr>
          <p:nvPr/>
        </p:nvSpPr>
        <p:spPr bwMode="auto">
          <a:xfrm>
            <a:off x="6292850" y="5575300"/>
            <a:ext cx="2416175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Сделаем за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4-5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недель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Цены действительны до 31 марта 2018 г.</a:t>
            </a:r>
          </a:p>
        </p:txBody>
      </p:sp>
      <p:grpSp>
        <p:nvGrpSpPr>
          <p:cNvPr id="46087" name="Группа 1"/>
          <p:cNvGrpSpPr>
            <a:grpSpLocks/>
          </p:cNvGrpSpPr>
          <p:nvPr/>
        </p:nvGrpSpPr>
        <p:grpSpPr bwMode="auto">
          <a:xfrm>
            <a:off x="0" y="6592888"/>
            <a:ext cx="8918575" cy="265112"/>
            <a:chOff x="81996" y="6513791"/>
            <a:chExt cx="8918819" cy="264262"/>
          </a:xfrm>
        </p:grpSpPr>
        <p:cxnSp>
          <p:nvCxnSpPr>
            <p:cNvPr id="11" name="Прямая соединительная линия 10"/>
            <p:cNvCxnSpPr/>
            <p:nvPr/>
          </p:nvCxnSpPr>
          <p:spPr>
            <a:xfrm>
              <a:off x="81996" y="6513791"/>
              <a:ext cx="8891831" cy="0"/>
            </a:xfrm>
            <a:prstGeom prst="line">
              <a:avLst/>
            </a:prstGeom>
            <a:ln w="3175"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089" name="TextBox 11"/>
            <p:cNvSpPr txBox="1">
              <a:spLocks noChangeArrowheads="1"/>
            </p:cNvSpPr>
            <p:nvPr/>
          </p:nvSpPr>
          <p:spPr bwMode="auto">
            <a:xfrm>
              <a:off x="108985" y="6551769"/>
              <a:ext cx="8891830" cy="226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20000"/>
                </a:spcBef>
                <a:buFont typeface="Arial" charset="0"/>
                <a:buNone/>
              </a:pPr>
              <a:r>
                <a:rPr lang="ru-RU" sz="1100" i="1">
                  <a:solidFill>
                    <a:schemeClr val="bg2"/>
                  </a:solidFill>
                  <a:hlinkClick r:id="rId3"/>
                </a:rPr>
                <a:t>adsweets.ru</a:t>
              </a:r>
              <a:r>
                <a:rPr lang="ru-RU" sz="1100" i="1">
                  <a:solidFill>
                    <a:schemeClr val="bg2"/>
                  </a:solidFill>
                </a:rPr>
                <a:t> - Рекламные Вкусности, </a:t>
              </a:r>
              <a:r>
                <a:rPr lang="ru-RU" sz="1100" i="1">
                  <a:solidFill>
                    <a:schemeClr val="bg2"/>
                  </a:solidFill>
                  <a:hlinkClick r:id="rId4"/>
                </a:rPr>
                <a:t>nestandart.ru</a:t>
              </a:r>
              <a:r>
                <a:rPr lang="ru-RU" sz="1100" i="1">
                  <a:solidFill>
                    <a:schemeClr val="bg2"/>
                  </a:solidFill>
                </a:rPr>
                <a:t> - Студия Нестандартной рекламы  7.495.782.20.90  </a:t>
              </a:r>
              <a:r>
                <a:rPr lang="ru-RU" sz="1100" i="1">
                  <a:solidFill>
                    <a:schemeClr val="bg2"/>
                  </a:solidFill>
                  <a:hlinkClick r:id="rId5"/>
                </a:rPr>
                <a:t>zapros@nestandart.ru</a:t>
              </a:r>
              <a:endParaRPr lang="ru-RU" sz="1100" i="1">
                <a:solidFill>
                  <a:schemeClr val="bg2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Рисунок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288925"/>
            <a:ext cx="4678362" cy="627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6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26300" y="4430713"/>
            <a:ext cx="1593850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TextBox 33"/>
          <p:cNvSpPr txBox="1">
            <a:spLocks noChangeArrowheads="1"/>
          </p:cNvSpPr>
          <p:nvPr/>
        </p:nvSpPr>
        <p:spPr bwMode="auto">
          <a:xfrm>
            <a:off x="5427663" y="2425700"/>
            <a:ext cx="3879850" cy="171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100"/>
          </a:p>
          <a:p>
            <a:pPr fontAlgn="b"/>
            <a:r>
              <a:rPr lang="ru-RU" sz="1100" b="1"/>
              <a:t>Другие варианты:</a:t>
            </a:r>
          </a:p>
          <a:p>
            <a:pPr fontAlgn="b"/>
            <a:endParaRPr lang="ru-RU" sz="1100"/>
          </a:p>
          <a:p>
            <a:pPr fontAlgn="b"/>
            <a:r>
              <a:rPr lang="ru-RU" sz="1100">
                <a:solidFill>
                  <a:srgbClr val="FF6600"/>
                </a:solidFill>
              </a:rPr>
              <a:t>Водка Белуга (Россия) от </a:t>
            </a:r>
            <a:r>
              <a:rPr lang="ru-RU" sz="1100" b="1">
                <a:solidFill>
                  <a:srgbClr val="FF6600"/>
                </a:solidFill>
              </a:rPr>
              <a:t>6 198.50</a:t>
            </a:r>
          </a:p>
          <a:p>
            <a:pPr fontAlgn="b"/>
            <a:r>
              <a:rPr lang="it-IT" sz="1100">
                <a:solidFill>
                  <a:srgbClr val="FF6600"/>
                </a:solidFill>
              </a:rPr>
              <a:t>Граппа Veneta Sari</a:t>
            </a:r>
            <a:r>
              <a:rPr lang="ru-RU" sz="1100">
                <a:solidFill>
                  <a:srgbClr val="FF6600"/>
                </a:solidFill>
              </a:rPr>
              <a:t> </a:t>
            </a:r>
            <a:r>
              <a:rPr lang="it-IT" sz="1100">
                <a:solidFill>
                  <a:srgbClr val="FF6600"/>
                </a:solidFill>
              </a:rPr>
              <a:t>(Италия) </a:t>
            </a:r>
            <a:r>
              <a:rPr lang="ru-RU" sz="1100">
                <a:solidFill>
                  <a:srgbClr val="FF6600"/>
                </a:solidFill>
              </a:rPr>
              <a:t>от </a:t>
            </a:r>
            <a:r>
              <a:rPr lang="ru-RU" sz="1100" b="1">
                <a:solidFill>
                  <a:srgbClr val="FF6600"/>
                </a:solidFill>
              </a:rPr>
              <a:t>7 463</a:t>
            </a:r>
            <a:r>
              <a:rPr lang="it-IT" sz="1100" b="1">
                <a:solidFill>
                  <a:srgbClr val="FF6600"/>
                </a:solidFill>
              </a:rPr>
              <a:t>.</a:t>
            </a:r>
            <a:r>
              <a:rPr lang="ru-RU" sz="1100" b="1">
                <a:solidFill>
                  <a:srgbClr val="FF6600"/>
                </a:solidFill>
              </a:rPr>
              <a:t>50</a:t>
            </a:r>
          </a:p>
          <a:p>
            <a:pPr fontAlgn="b"/>
            <a:endParaRPr lang="ru-RU" sz="1100">
              <a:solidFill>
                <a:srgbClr val="FF6600"/>
              </a:solidFill>
            </a:endParaRPr>
          </a:p>
          <a:p>
            <a:r>
              <a:rPr lang="ru-RU" sz="1000" b="1">
                <a:solidFill>
                  <a:srgbClr val="A6A6A6"/>
                </a:solidFill>
              </a:rPr>
              <a:t>Цена при тираже от 50 подарков.</a:t>
            </a:r>
          </a:p>
          <a:p>
            <a:r>
              <a:rPr lang="ru-RU" sz="1000" b="1">
                <a:solidFill>
                  <a:srgbClr val="A6A6A6"/>
                </a:solidFill>
              </a:rPr>
              <a:t>При тираже от 20 до 50 подарков наценка 10%</a:t>
            </a:r>
          </a:p>
          <a:p>
            <a:r>
              <a:rPr lang="ru-RU" sz="1000" b="1">
                <a:solidFill>
                  <a:srgbClr val="A6A6A6"/>
                </a:solidFill>
              </a:rPr>
              <a:t>При полноцветной печати на коробке +300 р. </a:t>
            </a:r>
          </a:p>
          <a:p>
            <a:endParaRPr lang="ru-RU" sz="1000">
              <a:solidFill>
                <a:srgbClr val="A6A6A6"/>
              </a:solidFill>
            </a:endParaRPr>
          </a:p>
        </p:txBody>
      </p:sp>
      <p:sp>
        <p:nvSpPr>
          <p:cNvPr id="47108" name="TextBox 4"/>
          <p:cNvSpPr txBox="1">
            <a:spLocks noChangeArrowheads="1"/>
          </p:cNvSpPr>
          <p:nvPr/>
        </p:nvSpPr>
        <p:spPr bwMode="auto">
          <a:xfrm>
            <a:off x="5313363" y="650875"/>
            <a:ext cx="3825875" cy="188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/>
              <a:t>от</a:t>
            </a:r>
            <a:r>
              <a:rPr lang="ru-RU" sz="1400"/>
              <a:t> </a:t>
            </a:r>
            <a:r>
              <a:rPr lang="ru-RU" sz="2400" b="1"/>
              <a:t>4 668.-</a:t>
            </a:r>
            <a:endParaRPr lang="en-US" sz="2400" b="1"/>
          </a:p>
          <a:p>
            <a:endParaRPr lang="ru-RU" sz="1800" b="1"/>
          </a:p>
          <a:p>
            <a:r>
              <a:rPr lang="ru-RU" sz="1400" b="1"/>
              <a:t>Водка Царская Оригинальная 0,7л</a:t>
            </a:r>
          </a:p>
          <a:p>
            <a:endParaRPr lang="ru-RU" sz="1400" b="1"/>
          </a:p>
          <a:p>
            <a:pPr>
              <a:buFont typeface="Arial" charset="0"/>
              <a:buChar char="•"/>
            </a:pPr>
            <a:r>
              <a:rPr lang="ru-RU"/>
              <a:t>Графин, декорированный с помощью пескоструйной гравировки вручную  </a:t>
            </a:r>
          </a:p>
          <a:p>
            <a:pPr>
              <a:buFont typeface="Arial" charset="0"/>
              <a:buChar char="•"/>
            </a:pPr>
            <a:r>
              <a:rPr lang="ru-RU"/>
              <a:t>Дизайнерский футляр с персонализацией</a:t>
            </a:r>
          </a:p>
          <a:p>
            <a:pPr>
              <a:buFont typeface="Arial" charset="0"/>
              <a:buChar char="•"/>
            </a:pPr>
            <a:r>
              <a:rPr lang="ru-RU"/>
              <a:t>Именной сертификат внутри футляра</a:t>
            </a:r>
          </a:p>
        </p:txBody>
      </p:sp>
      <p:sp>
        <p:nvSpPr>
          <p:cNvPr id="47109" name="TextBox 2"/>
          <p:cNvSpPr txBox="1">
            <a:spLocks noChangeArrowheads="1"/>
          </p:cNvSpPr>
          <p:nvPr/>
        </p:nvSpPr>
        <p:spPr bwMode="auto">
          <a:xfrm rot="-5400000">
            <a:off x="-512762" y="5491163"/>
            <a:ext cx="15398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Графин Ариана 0,7</a:t>
            </a:r>
          </a:p>
        </p:txBody>
      </p:sp>
      <p:sp>
        <p:nvSpPr>
          <p:cNvPr id="47110" name="TextBox 10"/>
          <p:cNvSpPr txBox="1">
            <a:spLocks noChangeArrowheads="1"/>
          </p:cNvSpPr>
          <p:nvPr/>
        </p:nvSpPr>
        <p:spPr bwMode="auto">
          <a:xfrm>
            <a:off x="239713" y="188913"/>
            <a:ext cx="56165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/>
              <a:t>Водка с персонализацией в подарочном футляре</a:t>
            </a:r>
          </a:p>
        </p:txBody>
      </p:sp>
      <p:sp>
        <p:nvSpPr>
          <p:cNvPr id="12" name="Прямоугольник 1"/>
          <p:cNvSpPr>
            <a:spLocks noChangeArrowheads="1"/>
          </p:cNvSpPr>
          <p:nvPr/>
        </p:nvSpPr>
        <p:spPr bwMode="auto">
          <a:xfrm>
            <a:off x="5035550" y="4068763"/>
            <a:ext cx="41084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Сделаем за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4-5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недель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Цены действительны до 31 марта 2018 г.</a:t>
            </a:r>
          </a:p>
        </p:txBody>
      </p:sp>
      <p:pic>
        <p:nvPicPr>
          <p:cNvPr id="47112" name="Рисунок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54625" y="4651375"/>
            <a:ext cx="1652588" cy="177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7113" name="Группа 1"/>
          <p:cNvGrpSpPr>
            <a:grpSpLocks/>
          </p:cNvGrpSpPr>
          <p:nvPr/>
        </p:nvGrpSpPr>
        <p:grpSpPr bwMode="auto">
          <a:xfrm>
            <a:off x="0" y="6592888"/>
            <a:ext cx="8918575" cy="265112"/>
            <a:chOff x="81996" y="6513791"/>
            <a:chExt cx="8918819" cy="264262"/>
          </a:xfrm>
        </p:grpSpPr>
        <p:cxnSp>
          <p:nvCxnSpPr>
            <p:cNvPr id="11" name="Прямая соединительная линия 10"/>
            <p:cNvCxnSpPr/>
            <p:nvPr/>
          </p:nvCxnSpPr>
          <p:spPr>
            <a:xfrm>
              <a:off x="81996" y="6513791"/>
              <a:ext cx="8891831" cy="0"/>
            </a:xfrm>
            <a:prstGeom prst="line">
              <a:avLst/>
            </a:prstGeom>
            <a:ln w="3175"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115" name="TextBox 11"/>
            <p:cNvSpPr txBox="1">
              <a:spLocks noChangeArrowheads="1"/>
            </p:cNvSpPr>
            <p:nvPr/>
          </p:nvSpPr>
          <p:spPr bwMode="auto">
            <a:xfrm>
              <a:off x="108985" y="6551769"/>
              <a:ext cx="8891830" cy="226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20000"/>
                </a:spcBef>
                <a:buFont typeface="Arial" charset="0"/>
                <a:buNone/>
              </a:pPr>
              <a:r>
                <a:rPr lang="ru-RU" sz="1100" i="1">
                  <a:solidFill>
                    <a:schemeClr val="bg2"/>
                  </a:solidFill>
                  <a:hlinkClick r:id="rId5"/>
                </a:rPr>
                <a:t>adsweets.ru</a:t>
              </a:r>
              <a:r>
                <a:rPr lang="ru-RU" sz="1100" i="1">
                  <a:solidFill>
                    <a:schemeClr val="bg2"/>
                  </a:solidFill>
                </a:rPr>
                <a:t> - Рекламные Вкусности, </a:t>
              </a:r>
              <a:r>
                <a:rPr lang="ru-RU" sz="1100" i="1">
                  <a:solidFill>
                    <a:schemeClr val="bg2"/>
                  </a:solidFill>
                  <a:hlinkClick r:id="rId6"/>
                </a:rPr>
                <a:t>nestandart.ru</a:t>
              </a:r>
              <a:r>
                <a:rPr lang="ru-RU" sz="1100" i="1">
                  <a:solidFill>
                    <a:schemeClr val="bg2"/>
                  </a:solidFill>
                </a:rPr>
                <a:t> - Студия Нестандартной рекламы  7.495.782.20.90  </a:t>
              </a:r>
              <a:r>
                <a:rPr lang="ru-RU" sz="1100" i="1">
                  <a:solidFill>
                    <a:schemeClr val="bg2"/>
                  </a:solidFill>
                  <a:hlinkClick r:id="rId7"/>
                </a:rPr>
                <a:t>zapros@nestandart.ru</a:t>
              </a:r>
              <a:endParaRPr lang="ru-RU" sz="1100" i="1">
                <a:solidFill>
                  <a:schemeClr val="bg2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Рисунок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7900" y="3429000"/>
            <a:ext cx="4356100" cy="315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0" name="Рисунок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25538"/>
            <a:ext cx="5551488" cy="573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TextBox 33"/>
          <p:cNvSpPr txBox="1"/>
          <p:nvPr/>
        </p:nvSpPr>
        <p:spPr>
          <a:xfrm>
            <a:off x="5000625" y="2289175"/>
            <a:ext cx="3667125" cy="1570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ru-RU" sz="1100" dirty="0">
              <a:cs typeface="Arial" pitchFamily="34" charset="0"/>
            </a:endParaRPr>
          </a:p>
          <a:p>
            <a:pPr fontAlgn="b">
              <a:defRPr/>
            </a:pPr>
            <a:endParaRPr lang="ru-RU" sz="1100" dirty="0">
              <a:cs typeface="Arial" pitchFamily="34" charset="0"/>
            </a:endParaRPr>
          </a:p>
          <a:p>
            <a:pPr fontAlgn="b">
              <a:defRPr/>
            </a:pPr>
            <a:endParaRPr lang="ru-RU" sz="1100" b="1" dirty="0">
              <a:cs typeface="Arial" pitchFamily="34" charset="0"/>
            </a:endParaRPr>
          </a:p>
          <a:p>
            <a:pPr>
              <a:defRPr/>
            </a:pPr>
            <a:r>
              <a:rPr lang="ru-RU" sz="1050" b="1" dirty="0">
                <a:solidFill>
                  <a:schemeClr val="bg1">
                    <a:lumMod val="65000"/>
                  </a:schemeClr>
                </a:solidFill>
                <a:cs typeface="Arial" pitchFamily="34" charset="0"/>
              </a:rPr>
              <a:t>Цена при тираже от 50 подарков.</a:t>
            </a:r>
          </a:p>
          <a:p>
            <a:pPr>
              <a:defRPr/>
            </a:pPr>
            <a:r>
              <a:rPr lang="ru-RU" sz="1050" b="1" dirty="0">
                <a:solidFill>
                  <a:schemeClr val="bg1">
                    <a:lumMod val="65000"/>
                  </a:schemeClr>
                </a:solidFill>
                <a:cs typeface="Arial" pitchFamily="34" charset="0"/>
              </a:rPr>
              <a:t>При тираже от 20 до 50 наценка 10%</a:t>
            </a:r>
          </a:p>
          <a:p>
            <a:pPr>
              <a:defRPr/>
            </a:pPr>
            <a:r>
              <a:rPr lang="ru-RU" sz="1050" b="1" dirty="0">
                <a:solidFill>
                  <a:schemeClr val="bg1">
                    <a:lumMod val="65000"/>
                  </a:schemeClr>
                </a:solidFill>
                <a:cs typeface="Arial" pitchFamily="34" charset="0"/>
              </a:rPr>
              <a:t>При полноцветной печати на коробке +300 р. </a:t>
            </a:r>
          </a:p>
          <a:p>
            <a:pPr>
              <a:defRPr/>
            </a:pPr>
            <a:endParaRPr lang="ru-RU" sz="1050" b="1" dirty="0">
              <a:solidFill>
                <a:schemeClr val="bg1">
                  <a:lumMod val="65000"/>
                </a:schemeClr>
              </a:solidFill>
              <a:cs typeface="Arial" pitchFamily="34" charset="0"/>
            </a:endParaRPr>
          </a:p>
          <a:p>
            <a:pPr>
              <a:defRPr/>
            </a:pPr>
            <a:endParaRPr lang="ru-RU" sz="1050" b="1" dirty="0">
              <a:solidFill>
                <a:schemeClr val="bg1">
                  <a:lumMod val="65000"/>
                </a:schemeClr>
              </a:solidFill>
              <a:cs typeface="Arial" pitchFamily="34" charset="0"/>
            </a:endParaRPr>
          </a:p>
          <a:p>
            <a:pPr>
              <a:defRPr/>
            </a:pPr>
            <a:endParaRPr lang="ru-RU" sz="1050" dirty="0">
              <a:solidFill>
                <a:schemeClr val="bg1">
                  <a:lumMod val="65000"/>
                </a:schemeClr>
              </a:solidFill>
              <a:cs typeface="Arial" pitchFamily="34" charset="0"/>
            </a:endParaRPr>
          </a:p>
        </p:txBody>
      </p:sp>
      <p:sp>
        <p:nvSpPr>
          <p:cNvPr id="48132" name="TextBox 4"/>
          <p:cNvSpPr txBox="1">
            <a:spLocks noChangeArrowheads="1"/>
          </p:cNvSpPr>
          <p:nvPr/>
        </p:nvSpPr>
        <p:spPr bwMode="auto">
          <a:xfrm>
            <a:off x="4716463" y="765175"/>
            <a:ext cx="3805237" cy="188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/>
              <a:t>от</a:t>
            </a:r>
            <a:r>
              <a:rPr lang="ru-RU" sz="1400"/>
              <a:t> </a:t>
            </a:r>
            <a:r>
              <a:rPr lang="ru-RU" sz="2400" b="1"/>
              <a:t>3 228.-</a:t>
            </a:r>
            <a:endParaRPr lang="en-US" sz="2400" b="1"/>
          </a:p>
          <a:p>
            <a:endParaRPr lang="ru-RU" sz="1800" b="1"/>
          </a:p>
          <a:p>
            <a:r>
              <a:rPr lang="ru-RU" sz="1400" b="1"/>
              <a:t>Водка Белое Озеро 0,5л</a:t>
            </a:r>
          </a:p>
          <a:p>
            <a:endParaRPr lang="ru-RU" sz="1400" b="1"/>
          </a:p>
          <a:p>
            <a:pPr>
              <a:buFont typeface="Arial" charset="0"/>
              <a:buChar char="•"/>
            </a:pPr>
            <a:r>
              <a:rPr lang="ru-RU"/>
              <a:t>Графин, декорированный с помощью пескоструйной гравировки вручную  </a:t>
            </a:r>
          </a:p>
          <a:p>
            <a:pPr>
              <a:buFont typeface="Arial" charset="0"/>
              <a:buChar char="•"/>
            </a:pPr>
            <a:r>
              <a:rPr lang="ru-RU"/>
              <a:t>Дизайнерский футляр с персонализацией</a:t>
            </a:r>
          </a:p>
          <a:p>
            <a:pPr>
              <a:buFont typeface="Arial" charset="0"/>
              <a:buChar char="•"/>
            </a:pPr>
            <a:r>
              <a:rPr lang="ru-RU"/>
              <a:t>Именной сертификат внутри футляра</a:t>
            </a:r>
          </a:p>
        </p:txBody>
      </p:sp>
      <p:sp>
        <p:nvSpPr>
          <p:cNvPr id="48133" name="TextBox 11"/>
          <p:cNvSpPr txBox="1">
            <a:spLocks noChangeArrowheads="1"/>
          </p:cNvSpPr>
          <p:nvPr/>
        </p:nvSpPr>
        <p:spPr bwMode="auto">
          <a:xfrm>
            <a:off x="117475" y="244475"/>
            <a:ext cx="56165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/>
              <a:t>Водка с персонализацией в подарочном футляре</a:t>
            </a:r>
          </a:p>
        </p:txBody>
      </p:sp>
      <p:sp>
        <p:nvSpPr>
          <p:cNvPr id="15" name="Прямоугольник 1"/>
          <p:cNvSpPr>
            <a:spLocks noChangeArrowheads="1"/>
          </p:cNvSpPr>
          <p:nvPr/>
        </p:nvSpPr>
        <p:spPr bwMode="auto">
          <a:xfrm>
            <a:off x="4500563" y="3429000"/>
            <a:ext cx="42195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Сделаем за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4-5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недель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Цены действительны до 31 марта 2018 г.</a:t>
            </a:r>
          </a:p>
        </p:txBody>
      </p:sp>
      <p:sp>
        <p:nvSpPr>
          <p:cNvPr id="48135" name="AutoShape 4" descr="http://megaplan.prowine.ru/attach/SdfFileM_Multiupload/Files/251/61/5d7fdfab6b750ade4396fe191262c321.jpg/%D0%9B%D1%83%D0%B8%D0%B4%D0%BE%D1%80_%D0%B1%D0%B5%D0%BB%D0%BE%D0%B5%20%D0%B7%D0%B5%D1%80%D0%BE%20%D0%B2%20%D0%91%D0%95%D0%9B%D0%9E%D0%99%20%20%D0%BA%D0%B0%D1%88%20%D0%BA%D0%BE%D1%80%D0%BE%D0%B1%D0%BA%D0%B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48136" name="Группа 1"/>
          <p:cNvGrpSpPr>
            <a:grpSpLocks/>
          </p:cNvGrpSpPr>
          <p:nvPr/>
        </p:nvGrpSpPr>
        <p:grpSpPr bwMode="auto">
          <a:xfrm>
            <a:off x="0" y="6592888"/>
            <a:ext cx="8918575" cy="265112"/>
            <a:chOff x="81996" y="6513791"/>
            <a:chExt cx="8918819" cy="264262"/>
          </a:xfrm>
        </p:grpSpPr>
        <p:cxnSp>
          <p:nvCxnSpPr>
            <p:cNvPr id="11" name="Прямая соединительная линия 10"/>
            <p:cNvCxnSpPr/>
            <p:nvPr/>
          </p:nvCxnSpPr>
          <p:spPr>
            <a:xfrm>
              <a:off x="81996" y="6513791"/>
              <a:ext cx="8891831" cy="0"/>
            </a:xfrm>
            <a:prstGeom prst="line">
              <a:avLst/>
            </a:prstGeom>
            <a:ln w="3175"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138" name="TextBox 11"/>
            <p:cNvSpPr txBox="1">
              <a:spLocks noChangeArrowheads="1"/>
            </p:cNvSpPr>
            <p:nvPr/>
          </p:nvSpPr>
          <p:spPr bwMode="auto">
            <a:xfrm>
              <a:off x="108985" y="6551769"/>
              <a:ext cx="8891830" cy="226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20000"/>
                </a:spcBef>
                <a:buFont typeface="Arial" charset="0"/>
                <a:buNone/>
              </a:pPr>
              <a:r>
                <a:rPr lang="ru-RU" sz="1100" i="1">
                  <a:solidFill>
                    <a:schemeClr val="bg2"/>
                  </a:solidFill>
                  <a:hlinkClick r:id="rId4"/>
                </a:rPr>
                <a:t>adsweets.ru</a:t>
              </a:r>
              <a:r>
                <a:rPr lang="ru-RU" sz="1100" i="1">
                  <a:solidFill>
                    <a:schemeClr val="bg2"/>
                  </a:solidFill>
                </a:rPr>
                <a:t> - Рекламные Вкусности, </a:t>
              </a:r>
              <a:r>
                <a:rPr lang="ru-RU" sz="1100" i="1">
                  <a:solidFill>
                    <a:schemeClr val="bg2"/>
                  </a:solidFill>
                  <a:hlinkClick r:id="rId5"/>
                </a:rPr>
                <a:t>nestandart.ru</a:t>
              </a:r>
              <a:r>
                <a:rPr lang="ru-RU" sz="1100" i="1">
                  <a:solidFill>
                    <a:schemeClr val="bg2"/>
                  </a:solidFill>
                </a:rPr>
                <a:t> - Студия Нестандартной рекламы  7.495.782.20.90  </a:t>
              </a:r>
              <a:r>
                <a:rPr lang="ru-RU" sz="1100" i="1">
                  <a:solidFill>
                    <a:schemeClr val="bg2"/>
                  </a:solidFill>
                  <a:hlinkClick r:id="rId6"/>
                </a:rPr>
                <a:t>zapros@nestandart.ru</a:t>
              </a:r>
              <a:endParaRPr lang="ru-RU" sz="1100" i="1">
                <a:solidFill>
                  <a:schemeClr val="bg2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Рисунок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88238" y="4181475"/>
            <a:ext cx="1609725" cy="229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4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47700"/>
            <a:ext cx="4924425" cy="565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9155" name="Группа 1"/>
          <p:cNvGrpSpPr>
            <a:grpSpLocks/>
          </p:cNvGrpSpPr>
          <p:nvPr/>
        </p:nvGrpSpPr>
        <p:grpSpPr bwMode="auto">
          <a:xfrm>
            <a:off x="4643438" y="782638"/>
            <a:ext cx="4479925" cy="4125912"/>
            <a:chOff x="5255732" y="1285473"/>
            <a:chExt cx="3894143" cy="4125336"/>
          </a:xfrm>
        </p:grpSpPr>
        <p:sp>
          <p:nvSpPr>
            <p:cNvPr id="49162" name="TextBox 4"/>
            <p:cNvSpPr txBox="1">
              <a:spLocks noChangeArrowheads="1"/>
            </p:cNvSpPr>
            <p:nvPr/>
          </p:nvSpPr>
          <p:spPr bwMode="auto">
            <a:xfrm>
              <a:off x="5255732" y="1285473"/>
              <a:ext cx="3894143" cy="18301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1400" b="1"/>
                <a:t>от </a:t>
              </a:r>
              <a:r>
                <a:rPr lang="ru-RU" sz="2400" b="1"/>
                <a:t>11 488.50</a:t>
              </a:r>
              <a:endParaRPr lang="en-US" sz="2400" b="1"/>
            </a:p>
            <a:p>
              <a:endParaRPr lang="ru-RU" sz="1800" b="1"/>
            </a:p>
            <a:p>
              <a:r>
                <a:rPr lang="ru-RU" sz="1400" b="1"/>
                <a:t>Водка Царская (Россия) 0,5л</a:t>
              </a:r>
            </a:p>
            <a:p>
              <a:endParaRPr lang="ru-RU" sz="1400" b="1"/>
            </a:p>
            <a:p>
              <a:pPr>
                <a:buFont typeface="Arial" charset="0"/>
                <a:buChar char="•"/>
              </a:pPr>
              <a:r>
                <a:rPr lang="ru-RU" sz="1100"/>
                <a:t>Графин ручной работы с 4-мя рюмками (или образцами), которые располагаются внутри изолированной от напитка капсулы и извлекаются из дна графина</a:t>
              </a:r>
            </a:p>
            <a:p>
              <a:pPr>
                <a:buFont typeface="Arial" charset="0"/>
                <a:buChar char="•"/>
              </a:pPr>
              <a:r>
                <a:rPr lang="ru-RU" sz="1100"/>
                <a:t>Картонный футляр с персональным оформлением</a:t>
              </a:r>
            </a:p>
          </p:txBody>
        </p:sp>
        <p:sp>
          <p:nvSpPr>
            <p:cNvPr id="49163" name="TextBox 11"/>
            <p:cNvSpPr txBox="1">
              <a:spLocks noChangeArrowheads="1"/>
            </p:cNvSpPr>
            <p:nvPr/>
          </p:nvSpPr>
          <p:spPr bwMode="auto">
            <a:xfrm>
              <a:off x="5355086" y="3074335"/>
              <a:ext cx="3772710" cy="23364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ru-RU" sz="1100"/>
            </a:p>
            <a:p>
              <a:pPr fontAlgn="b"/>
              <a:r>
                <a:rPr lang="ru-RU" sz="1100" b="1"/>
                <a:t>Другие варианты:</a:t>
              </a:r>
            </a:p>
            <a:p>
              <a:pPr fontAlgn="b"/>
              <a:r>
                <a:rPr lang="ru-RU" sz="1100">
                  <a:solidFill>
                    <a:srgbClr val="FF6600"/>
                  </a:solidFill>
                </a:rPr>
                <a:t>Водка Белуга (Россия) от </a:t>
              </a:r>
              <a:r>
                <a:rPr lang="ru-RU" sz="1100" b="1">
                  <a:solidFill>
                    <a:srgbClr val="FF6600"/>
                  </a:solidFill>
                </a:rPr>
                <a:t>13 328.50</a:t>
              </a:r>
            </a:p>
            <a:p>
              <a:pPr fontAlgn="b"/>
              <a:r>
                <a:rPr lang="it-IT" sz="1100">
                  <a:solidFill>
                    <a:srgbClr val="FF6600"/>
                  </a:solidFill>
                </a:rPr>
                <a:t>Граппа Veneta Sari (Ита</a:t>
              </a:r>
              <a:r>
                <a:rPr lang="ru-RU" sz="1100">
                  <a:solidFill>
                    <a:srgbClr val="FF6600"/>
                  </a:solidFill>
                </a:rPr>
                <a:t>лия)</a:t>
              </a:r>
              <a:r>
                <a:rPr lang="it-IT" sz="1100">
                  <a:solidFill>
                    <a:srgbClr val="FF6600"/>
                  </a:solidFill>
                </a:rPr>
                <a:t> </a:t>
              </a:r>
              <a:r>
                <a:rPr lang="ru-RU" sz="1100">
                  <a:solidFill>
                    <a:srgbClr val="FF6600"/>
                  </a:solidFill>
                </a:rPr>
                <a:t>от </a:t>
              </a:r>
              <a:r>
                <a:rPr lang="ru-RU" sz="1100" b="1">
                  <a:solidFill>
                    <a:srgbClr val="FF6600"/>
                  </a:solidFill>
                </a:rPr>
                <a:t>13 443</a:t>
              </a:r>
              <a:r>
                <a:rPr lang="it-IT" sz="1100" b="1">
                  <a:solidFill>
                    <a:srgbClr val="FF6600"/>
                  </a:solidFill>
                </a:rPr>
                <a:t>.</a:t>
              </a:r>
              <a:r>
                <a:rPr lang="ru-RU" sz="1100" b="1">
                  <a:solidFill>
                    <a:srgbClr val="FF6600"/>
                  </a:solidFill>
                </a:rPr>
                <a:t>50</a:t>
              </a:r>
            </a:p>
            <a:p>
              <a:pPr fontAlgn="b"/>
              <a:r>
                <a:rPr lang="ru-RU" sz="1100">
                  <a:solidFill>
                    <a:srgbClr val="FF6600"/>
                  </a:solidFill>
                </a:rPr>
                <a:t>Виски </a:t>
              </a:r>
              <a:r>
                <a:rPr lang="en-US" sz="1100">
                  <a:solidFill>
                    <a:srgbClr val="FF6600"/>
                  </a:solidFill>
                </a:rPr>
                <a:t>Glenlivet </a:t>
              </a:r>
              <a:r>
                <a:rPr lang="ru-RU" sz="1100">
                  <a:solidFill>
                    <a:srgbClr val="FF6600"/>
                  </a:solidFill>
                </a:rPr>
                <a:t>12</a:t>
              </a:r>
              <a:r>
                <a:rPr lang="en-US" sz="1100">
                  <a:solidFill>
                    <a:srgbClr val="FF6600"/>
                  </a:solidFill>
                </a:rPr>
                <a:t> Y.O.</a:t>
              </a:r>
              <a:r>
                <a:rPr lang="ru-RU" sz="1100">
                  <a:solidFill>
                    <a:srgbClr val="FF6600"/>
                  </a:solidFill>
                </a:rPr>
                <a:t> (Шотландия) 0,5л от </a:t>
              </a:r>
              <a:r>
                <a:rPr lang="ru-RU" sz="1100" b="1">
                  <a:solidFill>
                    <a:srgbClr val="FF6600"/>
                  </a:solidFill>
                </a:rPr>
                <a:t>13 788.50</a:t>
              </a:r>
            </a:p>
            <a:p>
              <a:pPr fontAlgn="b"/>
              <a:r>
                <a:rPr lang="ru-RU" sz="1100">
                  <a:solidFill>
                    <a:srgbClr val="FF6600"/>
                  </a:solidFill>
                </a:rPr>
                <a:t>Коньяк </a:t>
              </a:r>
              <a:r>
                <a:rPr lang="en-US" sz="1100">
                  <a:solidFill>
                    <a:srgbClr val="FF6600"/>
                  </a:solidFill>
                </a:rPr>
                <a:t>Tiffon Reserve</a:t>
              </a:r>
              <a:r>
                <a:rPr lang="ru-RU" sz="1100">
                  <a:solidFill>
                    <a:srgbClr val="FF6600"/>
                  </a:solidFill>
                </a:rPr>
                <a:t> (Франция) от </a:t>
              </a:r>
              <a:r>
                <a:rPr lang="ru-RU" sz="1100" b="1">
                  <a:solidFill>
                    <a:srgbClr val="FF6600"/>
                  </a:solidFill>
                </a:rPr>
                <a:t>14 708</a:t>
              </a:r>
              <a:r>
                <a:rPr lang="en-US" sz="1100" b="1">
                  <a:solidFill>
                    <a:srgbClr val="FF6600"/>
                  </a:solidFill>
                </a:rPr>
                <a:t>.</a:t>
              </a:r>
              <a:r>
                <a:rPr lang="ru-RU" sz="1100" b="1">
                  <a:solidFill>
                    <a:srgbClr val="FF6600"/>
                  </a:solidFill>
                </a:rPr>
                <a:t>50</a:t>
              </a:r>
              <a:endParaRPr lang="en-US" sz="1100" b="1">
                <a:solidFill>
                  <a:srgbClr val="FF6600"/>
                </a:solidFill>
              </a:endParaRPr>
            </a:p>
            <a:p>
              <a:pPr fontAlgn="b"/>
              <a:endParaRPr lang="ru-RU" sz="1100" b="1">
                <a:solidFill>
                  <a:srgbClr val="FF6600"/>
                </a:solidFill>
              </a:endParaRPr>
            </a:p>
            <a:p>
              <a:r>
                <a:rPr lang="ru-RU" sz="1000">
                  <a:solidFill>
                    <a:srgbClr val="A6A6A6"/>
                  </a:solidFill>
                </a:rPr>
                <a:t>Цена при тираже от 50 подарков.</a:t>
              </a:r>
            </a:p>
            <a:p>
              <a:r>
                <a:rPr lang="ru-RU" sz="1000">
                  <a:solidFill>
                    <a:srgbClr val="A6A6A6"/>
                  </a:solidFill>
                </a:rPr>
                <a:t>При тираже от 20 до 50 наценка 10%</a:t>
              </a:r>
            </a:p>
            <a:p>
              <a:endParaRPr lang="ru-RU" sz="1000">
                <a:solidFill>
                  <a:srgbClr val="A6A6A6"/>
                </a:solidFill>
              </a:endParaRPr>
            </a:p>
            <a:p>
              <a:r>
                <a:rPr lang="ru-RU" sz="1000">
                  <a:solidFill>
                    <a:srgbClr val="A6A6A6"/>
                  </a:solidFill>
                </a:rPr>
                <a:t>Сделаем за </a:t>
              </a:r>
              <a:r>
                <a:rPr lang="en-US" sz="1000">
                  <a:solidFill>
                    <a:srgbClr val="A6A6A6"/>
                  </a:solidFill>
                </a:rPr>
                <a:t>5-6</a:t>
              </a:r>
              <a:r>
                <a:rPr lang="ru-RU" sz="1000">
                  <a:solidFill>
                    <a:srgbClr val="A6A6A6"/>
                  </a:solidFill>
                </a:rPr>
                <a:t> недель</a:t>
              </a:r>
              <a:endParaRPr lang="en-US" sz="1000">
                <a:solidFill>
                  <a:srgbClr val="A6A6A6"/>
                </a:solidFill>
              </a:endParaRPr>
            </a:p>
            <a:p>
              <a:r>
                <a:rPr lang="ru-RU" sz="1000">
                  <a:solidFill>
                    <a:srgbClr val="A6A6A6"/>
                  </a:solidFill>
                </a:rPr>
                <a:t>Цены действительны до</a:t>
              </a:r>
              <a:r>
                <a:rPr lang="en-US" sz="1000">
                  <a:solidFill>
                    <a:srgbClr val="A6A6A6"/>
                  </a:solidFill>
                </a:rPr>
                <a:t> </a:t>
              </a:r>
              <a:r>
                <a:rPr lang="ru-RU" sz="1000">
                  <a:solidFill>
                    <a:srgbClr val="A6A6A6"/>
                  </a:solidFill>
                </a:rPr>
                <a:t>31 марта 2018 г.</a:t>
              </a:r>
            </a:p>
            <a:p>
              <a:endParaRPr lang="ru-RU" sz="1000" b="1"/>
            </a:p>
            <a:p>
              <a:endParaRPr lang="ru-RU" sz="1000"/>
            </a:p>
          </p:txBody>
        </p:sp>
      </p:grpSp>
      <p:sp>
        <p:nvSpPr>
          <p:cNvPr id="49156" name="TextBox 9"/>
          <p:cNvSpPr txBox="1">
            <a:spLocks noChangeArrowheads="1"/>
          </p:cNvSpPr>
          <p:nvPr/>
        </p:nvSpPr>
        <p:spPr bwMode="auto">
          <a:xfrm>
            <a:off x="7199313" y="854075"/>
            <a:ext cx="1719262" cy="276225"/>
          </a:xfrm>
          <a:prstGeom prst="rect">
            <a:avLst/>
          </a:prstGeom>
          <a:noFill/>
          <a:ln w="635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FF0000"/>
                </a:solidFill>
              </a:rPr>
              <a:t>СПЕЦПРЕДЛОЖЕНИЕ</a:t>
            </a:r>
          </a:p>
        </p:txBody>
      </p:sp>
      <p:sp>
        <p:nvSpPr>
          <p:cNvPr id="49157" name="TextBox 5"/>
          <p:cNvSpPr txBox="1">
            <a:spLocks noChangeArrowheads="1"/>
          </p:cNvSpPr>
          <p:nvPr/>
        </p:nvSpPr>
        <p:spPr bwMode="auto">
          <a:xfrm>
            <a:off x="755650" y="68263"/>
            <a:ext cx="505460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600" b="1"/>
              <a:t>Сувенирные бутылки с внутренними капсулами </a:t>
            </a:r>
          </a:p>
          <a:p>
            <a:pPr algn="ctr"/>
            <a:r>
              <a:rPr lang="ru-RU" sz="1400"/>
              <a:t>(В капсулах - рюмки или демонстрационные образцы)</a:t>
            </a:r>
          </a:p>
        </p:txBody>
      </p:sp>
      <p:sp>
        <p:nvSpPr>
          <p:cNvPr id="49158" name="AutoShape 2" descr="http://megaplan.prowine.ru/attach/SdfFileM_Multiupload/Files/91/82/1fc8fd1d3124605ff10e291438868837.jpg/%D0%A0%D0%B5%D1%81%D0%BE%20%D0%93%D0%B0%D1%80%D0%B0%D0%BD%D1%82%D0%B8%D1%8F%20%D1%81%D0%B5%D1%82%20%D0%B2%D0%B5%D0%BD%D0%B3%D1%80%D0%B8%D1%8F%20%D1%81%D0%BE%20%D1%81%D1%82%D0%BE%D0%BF%D0%BA%D0%B0%D0%BC%D0%B8%20%D0%B2%20%D0%BA%D0%B0%D1%88%20%D0%BA%D0%BE%D1%80%D0%BE%D0%B1%D0%BA%D0%B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49159" name="Группа 1"/>
          <p:cNvGrpSpPr>
            <a:grpSpLocks/>
          </p:cNvGrpSpPr>
          <p:nvPr/>
        </p:nvGrpSpPr>
        <p:grpSpPr bwMode="auto">
          <a:xfrm>
            <a:off x="0" y="6592888"/>
            <a:ext cx="8918575" cy="265112"/>
            <a:chOff x="81996" y="6513791"/>
            <a:chExt cx="8918819" cy="264262"/>
          </a:xfrm>
        </p:grpSpPr>
        <p:cxnSp>
          <p:nvCxnSpPr>
            <p:cNvPr id="11" name="Прямая соединительная линия 10"/>
            <p:cNvCxnSpPr/>
            <p:nvPr/>
          </p:nvCxnSpPr>
          <p:spPr>
            <a:xfrm>
              <a:off x="81996" y="6513791"/>
              <a:ext cx="8891831" cy="0"/>
            </a:xfrm>
            <a:prstGeom prst="line">
              <a:avLst/>
            </a:prstGeom>
            <a:ln w="3175"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161" name="TextBox 11"/>
            <p:cNvSpPr txBox="1">
              <a:spLocks noChangeArrowheads="1"/>
            </p:cNvSpPr>
            <p:nvPr/>
          </p:nvSpPr>
          <p:spPr bwMode="auto">
            <a:xfrm>
              <a:off x="108985" y="6551769"/>
              <a:ext cx="8891830" cy="226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20000"/>
                </a:spcBef>
                <a:buFont typeface="Arial" charset="0"/>
                <a:buNone/>
              </a:pPr>
              <a:r>
                <a:rPr lang="ru-RU" sz="1100" i="1">
                  <a:solidFill>
                    <a:schemeClr val="bg2"/>
                  </a:solidFill>
                  <a:hlinkClick r:id="rId4"/>
                </a:rPr>
                <a:t>adsweets.ru</a:t>
              </a:r>
              <a:r>
                <a:rPr lang="ru-RU" sz="1100" i="1">
                  <a:solidFill>
                    <a:schemeClr val="bg2"/>
                  </a:solidFill>
                </a:rPr>
                <a:t> - Рекламные Вкусности, </a:t>
              </a:r>
              <a:r>
                <a:rPr lang="ru-RU" sz="1100" i="1">
                  <a:solidFill>
                    <a:schemeClr val="bg2"/>
                  </a:solidFill>
                  <a:hlinkClick r:id="rId5"/>
                </a:rPr>
                <a:t>nestandart.ru</a:t>
              </a:r>
              <a:r>
                <a:rPr lang="ru-RU" sz="1100" i="1">
                  <a:solidFill>
                    <a:schemeClr val="bg2"/>
                  </a:solidFill>
                </a:rPr>
                <a:t> - Студия Нестандартной рекламы  7.495.782.20.90  </a:t>
              </a:r>
              <a:r>
                <a:rPr lang="ru-RU" sz="1100" i="1">
                  <a:solidFill>
                    <a:schemeClr val="bg2"/>
                  </a:solidFill>
                  <a:hlinkClick r:id="rId6"/>
                </a:rPr>
                <a:t>zapros@nestandart.ru</a:t>
              </a:r>
              <a:endParaRPr lang="ru-RU" sz="1100" i="1">
                <a:solidFill>
                  <a:schemeClr val="bg2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Рисунок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04038" y="4530725"/>
            <a:ext cx="15113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8" name="Рисунок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30800" y="4632325"/>
            <a:ext cx="1295400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9" name="Рисунок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4948238" cy="654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0" name="TextBox 4"/>
          <p:cNvSpPr txBox="1">
            <a:spLocks noChangeArrowheads="1"/>
          </p:cNvSpPr>
          <p:nvPr/>
        </p:nvSpPr>
        <p:spPr bwMode="auto">
          <a:xfrm>
            <a:off x="5048250" y="725488"/>
            <a:ext cx="4071938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/>
              <a:t>от</a:t>
            </a:r>
            <a:r>
              <a:rPr lang="ru-RU" sz="1400"/>
              <a:t> </a:t>
            </a:r>
            <a:r>
              <a:rPr lang="ru-RU" sz="2400" b="1"/>
              <a:t>14 </a:t>
            </a:r>
            <a:r>
              <a:rPr lang="en-US" sz="2400" b="1"/>
              <a:t>9</a:t>
            </a:r>
            <a:r>
              <a:rPr lang="ru-RU" sz="2400" b="1"/>
              <a:t>38.50</a:t>
            </a:r>
            <a:endParaRPr lang="en-US" sz="2400" b="1"/>
          </a:p>
          <a:p>
            <a:endParaRPr lang="ru-RU" sz="1800" b="1"/>
          </a:p>
          <a:p>
            <a:r>
              <a:rPr lang="ru-RU" sz="1400" b="1"/>
              <a:t>Виски </a:t>
            </a:r>
            <a:r>
              <a:rPr lang="en-US" sz="1400" b="1"/>
              <a:t>Bowmore </a:t>
            </a:r>
            <a:r>
              <a:rPr lang="ru-RU" sz="1400" b="1"/>
              <a:t>12</a:t>
            </a:r>
            <a:r>
              <a:rPr lang="en-US" sz="1400" b="1"/>
              <a:t> Y.O.</a:t>
            </a:r>
            <a:r>
              <a:rPr lang="ru-RU" sz="1400" b="1"/>
              <a:t> (Шотландия) 0,5л</a:t>
            </a:r>
          </a:p>
          <a:p>
            <a:endParaRPr lang="ru-RU" sz="1400" b="1"/>
          </a:p>
          <a:p>
            <a:pPr>
              <a:buFont typeface="Arial" charset="0"/>
              <a:buChar char="•"/>
            </a:pPr>
            <a:r>
              <a:rPr lang="ru-RU"/>
              <a:t>Графин ручной работы </a:t>
            </a:r>
          </a:p>
          <a:p>
            <a:pPr>
              <a:buFont typeface="Arial" charset="0"/>
              <a:buChar char="•"/>
            </a:pPr>
            <a:r>
              <a:rPr lang="ru-RU"/>
              <a:t>Кубинская сигара в тубусе входит в стоимость</a:t>
            </a:r>
          </a:p>
          <a:p>
            <a:pPr>
              <a:buFont typeface="Arial" charset="0"/>
              <a:buChar char="•"/>
            </a:pPr>
            <a:r>
              <a:rPr lang="ru-RU"/>
              <a:t>Дизайнерский футляр или туба с персонализацией</a:t>
            </a:r>
          </a:p>
        </p:txBody>
      </p:sp>
      <p:sp>
        <p:nvSpPr>
          <p:cNvPr id="50181" name="TextBox 11"/>
          <p:cNvSpPr txBox="1">
            <a:spLocks noChangeArrowheads="1"/>
          </p:cNvSpPr>
          <p:nvPr/>
        </p:nvSpPr>
        <p:spPr bwMode="auto">
          <a:xfrm>
            <a:off x="5324475" y="2530475"/>
            <a:ext cx="3667125" cy="198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100"/>
          </a:p>
          <a:p>
            <a:pPr fontAlgn="b"/>
            <a:r>
              <a:rPr lang="ru-RU" sz="1100" b="1"/>
              <a:t>Другие варианты:</a:t>
            </a:r>
          </a:p>
          <a:p>
            <a:pPr fontAlgn="b"/>
            <a:endParaRPr lang="ru-RU" sz="1100" b="1"/>
          </a:p>
          <a:p>
            <a:pPr fontAlgn="b"/>
            <a:r>
              <a:rPr lang="ru-RU" sz="1100">
                <a:solidFill>
                  <a:srgbClr val="FF6600"/>
                </a:solidFill>
              </a:rPr>
              <a:t>Коньяк </a:t>
            </a:r>
            <a:r>
              <a:rPr lang="en-US" sz="1100">
                <a:solidFill>
                  <a:srgbClr val="FF6600"/>
                </a:solidFill>
              </a:rPr>
              <a:t>Tiffon Fine</a:t>
            </a:r>
            <a:r>
              <a:rPr lang="ru-RU" sz="1100">
                <a:solidFill>
                  <a:srgbClr val="FF6600"/>
                </a:solidFill>
              </a:rPr>
              <a:t> (Франция) от </a:t>
            </a:r>
            <a:r>
              <a:rPr lang="en-US" sz="1100" b="1">
                <a:solidFill>
                  <a:srgbClr val="FF6600"/>
                </a:solidFill>
              </a:rPr>
              <a:t>1</a:t>
            </a:r>
            <a:r>
              <a:rPr lang="ru-RU" sz="1100" b="1">
                <a:solidFill>
                  <a:srgbClr val="FF6600"/>
                </a:solidFill>
              </a:rPr>
              <a:t>3</a:t>
            </a:r>
            <a:r>
              <a:rPr lang="en-US" sz="1100" b="1">
                <a:solidFill>
                  <a:srgbClr val="FF6600"/>
                </a:solidFill>
              </a:rPr>
              <a:t> </a:t>
            </a:r>
            <a:r>
              <a:rPr lang="ru-RU" sz="1100" b="1">
                <a:solidFill>
                  <a:srgbClr val="FF6600"/>
                </a:solidFill>
              </a:rPr>
              <a:t>788.50</a:t>
            </a:r>
          </a:p>
          <a:p>
            <a:r>
              <a:rPr lang="ru-RU" sz="1000">
                <a:solidFill>
                  <a:srgbClr val="FF6600"/>
                </a:solidFill>
              </a:rPr>
              <a:t>Коньяк </a:t>
            </a:r>
            <a:r>
              <a:rPr lang="en-US" sz="1000">
                <a:solidFill>
                  <a:srgbClr val="FF6600"/>
                </a:solidFill>
              </a:rPr>
              <a:t>Tiffon </a:t>
            </a:r>
            <a:r>
              <a:rPr lang="ru-RU" sz="1000">
                <a:solidFill>
                  <a:srgbClr val="FF6600"/>
                </a:solidFill>
              </a:rPr>
              <a:t>ХО (Франция) от </a:t>
            </a:r>
            <a:r>
              <a:rPr lang="en-US" sz="1000" b="1">
                <a:solidFill>
                  <a:srgbClr val="FF6600"/>
                </a:solidFill>
              </a:rPr>
              <a:t>1</a:t>
            </a:r>
            <a:r>
              <a:rPr lang="ru-RU" sz="1000" b="1">
                <a:solidFill>
                  <a:srgbClr val="FF6600"/>
                </a:solidFill>
              </a:rPr>
              <a:t>9</a:t>
            </a:r>
            <a:r>
              <a:rPr lang="en-US" sz="1000" b="1">
                <a:solidFill>
                  <a:srgbClr val="FF6600"/>
                </a:solidFill>
              </a:rPr>
              <a:t> </a:t>
            </a:r>
            <a:r>
              <a:rPr lang="ru-RU" sz="1000" b="1">
                <a:solidFill>
                  <a:srgbClr val="FF6600"/>
                </a:solidFill>
              </a:rPr>
              <a:t>538.50</a:t>
            </a:r>
          </a:p>
          <a:p>
            <a:endParaRPr lang="en-US" sz="1000" b="1">
              <a:solidFill>
                <a:srgbClr val="A6A6A6"/>
              </a:solidFill>
            </a:endParaRPr>
          </a:p>
          <a:p>
            <a:r>
              <a:rPr lang="ru-RU" sz="1000" b="1">
                <a:solidFill>
                  <a:srgbClr val="A6A6A6"/>
                </a:solidFill>
              </a:rPr>
              <a:t>Цена при тираже от 50 подарков.</a:t>
            </a:r>
          </a:p>
          <a:p>
            <a:r>
              <a:rPr lang="ru-RU" sz="1000" b="1">
                <a:solidFill>
                  <a:srgbClr val="A6A6A6"/>
                </a:solidFill>
              </a:rPr>
              <a:t>При тираже от 20 до 50 наценка 10%</a:t>
            </a:r>
          </a:p>
          <a:p>
            <a:r>
              <a:rPr lang="ru-RU" sz="1000" b="1">
                <a:solidFill>
                  <a:srgbClr val="A6A6A6"/>
                </a:solidFill>
              </a:rPr>
              <a:t>При полноцветной печати на коробке +300 р. </a:t>
            </a:r>
          </a:p>
          <a:p>
            <a:endParaRPr lang="ru-RU" sz="1000" b="1"/>
          </a:p>
          <a:p>
            <a:endParaRPr lang="ru-RU" sz="1000" b="1"/>
          </a:p>
          <a:p>
            <a:endParaRPr lang="ru-RU" sz="1000"/>
          </a:p>
        </p:txBody>
      </p:sp>
      <p:sp>
        <p:nvSpPr>
          <p:cNvPr id="50182" name="TextBox 1"/>
          <p:cNvSpPr txBox="1">
            <a:spLocks noChangeArrowheads="1"/>
          </p:cNvSpPr>
          <p:nvPr/>
        </p:nvSpPr>
        <p:spPr bwMode="auto">
          <a:xfrm>
            <a:off x="328613" y="6064250"/>
            <a:ext cx="4638675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100"/>
              <a:t>Сигара помещена внутри изолированной от напитка капсулы и извлекается из дна бутылки</a:t>
            </a:r>
          </a:p>
        </p:txBody>
      </p:sp>
      <p:sp>
        <p:nvSpPr>
          <p:cNvPr id="50183" name="TextBox 3"/>
          <p:cNvSpPr txBox="1">
            <a:spLocks noChangeArrowheads="1"/>
          </p:cNvSpPr>
          <p:nvPr/>
        </p:nvSpPr>
        <p:spPr bwMode="auto">
          <a:xfrm>
            <a:off x="306388" y="120650"/>
            <a:ext cx="49149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/>
              <a:t>Сувенирная бутылка с внутренней капсулой для кубинской сигары</a:t>
            </a:r>
          </a:p>
        </p:txBody>
      </p:sp>
      <p:sp>
        <p:nvSpPr>
          <p:cNvPr id="14" name="Прямоугольник 1"/>
          <p:cNvSpPr>
            <a:spLocks noChangeArrowheads="1"/>
          </p:cNvSpPr>
          <p:nvPr/>
        </p:nvSpPr>
        <p:spPr bwMode="auto">
          <a:xfrm>
            <a:off x="5011738" y="4165600"/>
            <a:ext cx="41084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Сделаем за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4-5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недель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Цены действительны до 31 марта 2018 г.</a:t>
            </a:r>
          </a:p>
        </p:txBody>
      </p:sp>
      <p:grpSp>
        <p:nvGrpSpPr>
          <p:cNvPr id="50185" name="Группа 1"/>
          <p:cNvGrpSpPr>
            <a:grpSpLocks/>
          </p:cNvGrpSpPr>
          <p:nvPr/>
        </p:nvGrpSpPr>
        <p:grpSpPr bwMode="auto">
          <a:xfrm>
            <a:off x="0" y="6592888"/>
            <a:ext cx="8918575" cy="265112"/>
            <a:chOff x="81996" y="6513791"/>
            <a:chExt cx="8918819" cy="264262"/>
          </a:xfrm>
        </p:grpSpPr>
        <p:cxnSp>
          <p:nvCxnSpPr>
            <p:cNvPr id="11" name="Прямая соединительная линия 10"/>
            <p:cNvCxnSpPr/>
            <p:nvPr/>
          </p:nvCxnSpPr>
          <p:spPr>
            <a:xfrm>
              <a:off x="81996" y="6513791"/>
              <a:ext cx="8891831" cy="0"/>
            </a:xfrm>
            <a:prstGeom prst="line">
              <a:avLst/>
            </a:prstGeom>
            <a:ln w="3175"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187" name="TextBox 11"/>
            <p:cNvSpPr txBox="1">
              <a:spLocks noChangeArrowheads="1"/>
            </p:cNvSpPr>
            <p:nvPr/>
          </p:nvSpPr>
          <p:spPr bwMode="auto">
            <a:xfrm>
              <a:off x="108985" y="6551769"/>
              <a:ext cx="8891830" cy="226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20000"/>
                </a:spcBef>
                <a:buFont typeface="Arial" charset="0"/>
                <a:buNone/>
              </a:pPr>
              <a:r>
                <a:rPr lang="ru-RU" sz="1100" i="1">
                  <a:solidFill>
                    <a:schemeClr val="bg2"/>
                  </a:solidFill>
                  <a:hlinkClick r:id="rId5"/>
                </a:rPr>
                <a:t>adsweets.ru</a:t>
              </a:r>
              <a:r>
                <a:rPr lang="ru-RU" sz="1100" i="1">
                  <a:solidFill>
                    <a:schemeClr val="bg2"/>
                  </a:solidFill>
                </a:rPr>
                <a:t> - Рекламные Вкусности, </a:t>
              </a:r>
              <a:r>
                <a:rPr lang="ru-RU" sz="1100" i="1">
                  <a:solidFill>
                    <a:schemeClr val="bg2"/>
                  </a:solidFill>
                  <a:hlinkClick r:id="rId6"/>
                </a:rPr>
                <a:t>nestandart.ru</a:t>
              </a:r>
              <a:r>
                <a:rPr lang="ru-RU" sz="1100" i="1">
                  <a:solidFill>
                    <a:schemeClr val="bg2"/>
                  </a:solidFill>
                </a:rPr>
                <a:t> - Студия Нестандартной рекламы  7.495.782.20.90  </a:t>
              </a:r>
              <a:r>
                <a:rPr lang="ru-RU" sz="1100" i="1">
                  <a:solidFill>
                    <a:schemeClr val="bg2"/>
                  </a:solidFill>
                  <a:hlinkClick r:id="rId7"/>
                </a:rPr>
                <a:t>zapros@nestandart.ru</a:t>
              </a:r>
              <a:endParaRPr lang="ru-RU" sz="1100" i="1">
                <a:solidFill>
                  <a:schemeClr val="bg2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0"/>
            <a:ext cx="4325937" cy="611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2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6838" y="4437063"/>
            <a:ext cx="1568450" cy="212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3" name="Рисунок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65338" y="5081588"/>
            <a:ext cx="2297112" cy="157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4" name="TextBox 4"/>
          <p:cNvSpPr txBox="1">
            <a:spLocks noChangeArrowheads="1"/>
          </p:cNvSpPr>
          <p:nvPr/>
        </p:nvSpPr>
        <p:spPr bwMode="auto">
          <a:xfrm>
            <a:off x="5276850" y="908050"/>
            <a:ext cx="3867150" cy="194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/>
              <a:t>от</a:t>
            </a:r>
            <a:r>
              <a:rPr lang="ru-RU" sz="1400"/>
              <a:t> </a:t>
            </a:r>
            <a:r>
              <a:rPr lang="ru-RU" sz="2400" b="1"/>
              <a:t>12 638.50</a:t>
            </a:r>
            <a:endParaRPr lang="en-US" sz="2400" b="1"/>
          </a:p>
          <a:p>
            <a:endParaRPr lang="ru-RU" sz="1800" b="1"/>
          </a:p>
          <a:p>
            <a:r>
              <a:rPr lang="ru-RU" sz="1400" b="1"/>
              <a:t>Водка Царская в графине ручной работы с фигуркой из стекла внутри 0,5л</a:t>
            </a:r>
          </a:p>
          <a:p>
            <a:endParaRPr lang="ru-RU" sz="1400" b="1"/>
          </a:p>
          <a:p>
            <a:pPr>
              <a:buFont typeface="Arial" charset="0"/>
              <a:buChar char="•"/>
            </a:pPr>
            <a:r>
              <a:rPr lang="ru-RU"/>
              <a:t>Графин ручной работы </a:t>
            </a:r>
          </a:p>
          <a:p>
            <a:pPr>
              <a:buFont typeface="Arial" charset="0"/>
              <a:buChar char="•"/>
            </a:pPr>
            <a:r>
              <a:rPr lang="ru-RU"/>
              <a:t>Картонный футляр или туба с персонализацией</a:t>
            </a:r>
          </a:p>
        </p:txBody>
      </p:sp>
      <p:sp>
        <p:nvSpPr>
          <p:cNvPr id="51205" name="TextBox 11"/>
          <p:cNvSpPr txBox="1">
            <a:spLocks noChangeArrowheads="1"/>
          </p:cNvSpPr>
          <p:nvPr/>
        </p:nvSpPr>
        <p:spPr bwMode="auto">
          <a:xfrm>
            <a:off x="4702175" y="2566988"/>
            <a:ext cx="3743325" cy="23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100"/>
          </a:p>
          <a:p>
            <a:pPr fontAlgn="b"/>
            <a:r>
              <a:rPr lang="ru-RU" sz="1100" b="1"/>
              <a:t>Другие варианты:</a:t>
            </a:r>
          </a:p>
          <a:p>
            <a:pPr fontAlgn="b"/>
            <a:endParaRPr lang="ru-RU" sz="1100"/>
          </a:p>
          <a:p>
            <a:pPr fontAlgn="b"/>
            <a:r>
              <a:rPr lang="ru-RU" sz="1100">
                <a:solidFill>
                  <a:srgbClr val="FF6600"/>
                </a:solidFill>
              </a:rPr>
              <a:t>Водка Белуга (Россия) от </a:t>
            </a:r>
            <a:r>
              <a:rPr lang="ru-RU" sz="1100" b="1">
                <a:solidFill>
                  <a:srgbClr val="FF6600"/>
                </a:solidFill>
              </a:rPr>
              <a:t>14 593.50</a:t>
            </a:r>
          </a:p>
          <a:p>
            <a:pPr fontAlgn="b"/>
            <a:r>
              <a:rPr lang="it-IT" sz="1100">
                <a:solidFill>
                  <a:srgbClr val="FF6600"/>
                </a:solidFill>
              </a:rPr>
              <a:t>Граппа Veneta Sari (Италия) </a:t>
            </a:r>
            <a:r>
              <a:rPr lang="ru-RU" sz="1100">
                <a:solidFill>
                  <a:srgbClr val="FF6600"/>
                </a:solidFill>
              </a:rPr>
              <a:t>от </a:t>
            </a:r>
            <a:r>
              <a:rPr lang="ru-RU" sz="1100" b="1">
                <a:solidFill>
                  <a:srgbClr val="FF6600"/>
                </a:solidFill>
              </a:rPr>
              <a:t>15 858</a:t>
            </a:r>
            <a:r>
              <a:rPr lang="it-IT" sz="1100" b="1">
                <a:solidFill>
                  <a:srgbClr val="FF6600"/>
                </a:solidFill>
              </a:rPr>
              <a:t>.</a:t>
            </a:r>
            <a:r>
              <a:rPr lang="ru-RU" sz="1100" b="1">
                <a:solidFill>
                  <a:srgbClr val="FF6600"/>
                </a:solidFill>
              </a:rPr>
              <a:t>50</a:t>
            </a:r>
            <a:endParaRPr lang="it-IT" sz="1100" b="1">
              <a:solidFill>
                <a:srgbClr val="FF6600"/>
              </a:solidFill>
            </a:endParaRPr>
          </a:p>
          <a:p>
            <a:pPr fontAlgn="b"/>
            <a:r>
              <a:rPr lang="ru-RU" sz="1100">
                <a:solidFill>
                  <a:srgbClr val="FF6600"/>
                </a:solidFill>
              </a:rPr>
              <a:t>Виски </a:t>
            </a:r>
            <a:r>
              <a:rPr lang="en-US" sz="1100">
                <a:solidFill>
                  <a:srgbClr val="FF6600"/>
                </a:solidFill>
              </a:rPr>
              <a:t>Bowmore 12 Y.O</a:t>
            </a:r>
            <a:r>
              <a:rPr lang="ru-RU" sz="1100">
                <a:solidFill>
                  <a:srgbClr val="FF6600"/>
                </a:solidFill>
              </a:rPr>
              <a:t> (Шотландия) от </a:t>
            </a:r>
            <a:r>
              <a:rPr lang="ru-RU" sz="1100" b="1">
                <a:solidFill>
                  <a:srgbClr val="FF6600"/>
                </a:solidFill>
              </a:rPr>
              <a:t>18 273.50</a:t>
            </a:r>
            <a:endParaRPr lang="en-US" sz="1100" b="1">
              <a:solidFill>
                <a:srgbClr val="FF6600"/>
              </a:solidFill>
            </a:endParaRPr>
          </a:p>
          <a:p>
            <a:pPr fontAlgn="b"/>
            <a:r>
              <a:rPr lang="ru-RU" sz="1100">
                <a:solidFill>
                  <a:srgbClr val="FF6600"/>
                </a:solidFill>
              </a:rPr>
              <a:t>Коньяк </a:t>
            </a:r>
            <a:r>
              <a:rPr lang="en-US" sz="1100">
                <a:solidFill>
                  <a:srgbClr val="FF6600"/>
                </a:solidFill>
              </a:rPr>
              <a:t>Tiffon Reserve</a:t>
            </a:r>
            <a:r>
              <a:rPr lang="ru-RU" sz="1100">
                <a:solidFill>
                  <a:srgbClr val="FF6600"/>
                </a:solidFill>
              </a:rPr>
              <a:t> (Франция) от </a:t>
            </a:r>
            <a:r>
              <a:rPr lang="en-US" sz="1100" b="1">
                <a:solidFill>
                  <a:srgbClr val="FF6600"/>
                </a:solidFill>
              </a:rPr>
              <a:t>1</a:t>
            </a:r>
            <a:r>
              <a:rPr lang="ru-RU" sz="1100" b="1">
                <a:solidFill>
                  <a:srgbClr val="FF6600"/>
                </a:solidFill>
              </a:rPr>
              <a:t>8 963</a:t>
            </a:r>
            <a:r>
              <a:rPr lang="en-US" sz="1100" b="1">
                <a:solidFill>
                  <a:srgbClr val="FF6600"/>
                </a:solidFill>
              </a:rPr>
              <a:t>.</a:t>
            </a:r>
            <a:r>
              <a:rPr lang="ru-RU" sz="1100" b="1">
                <a:solidFill>
                  <a:srgbClr val="FF6600"/>
                </a:solidFill>
              </a:rPr>
              <a:t>50</a:t>
            </a:r>
          </a:p>
          <a:p>
            <a:pPr fontAlgn="b"/>
            <a:endParaRPr lang="ru-RU" sz="1100" b="1"/>
          </a:p>
          <a:p>
            <a:r>
              <a:rPr lang="ru-RU" sz="1000" b="1">
                <a:solidFill>
                  <a:srgbClr val="A6A6A6"/>
                </a:solidFill>
              </a:rPr>
              <a:t>Цена при тираже от 50 подарков.</a:t>
            </a:r>
          </a:p>
          <a:p>
            <a:r>
              <a:rPr lang="ru-RU" sz="1000" b="1">
                <a:solidFill>
                  <a:srgbClr val="A6A6A6"/>
                </a:solidFill>
              </a:rPr>
              <a:t>При тираже от 20 до 50 наценка 10%</a:t>
            </a:r>
          </a:p>
          <a:p>
            <a:r>
              <a:rPr lang="ru-RU" sz="1000" b="1">
                <a:solidFill>
                  <a:srgbClr val="A6A6A6"/>
                </a:solidFill>
              </a:rPr>
              <a:t>При полноцветной печати на коробке +300 р. </a:t>
            </a:r>
          </a:p>
          <a:p>
            <a:endParaRPr lang="ru-RU" sz="1000" b="1"/>
          </a:p>
          <a:p>
            <a:endParaRPr lang="ru-RU" sz="1000" b="1"/>
          </a:p>
          <a:p>
            <a:endParaRPr lang="ru-RU" sz="1000"/>
          </a:p>
        </p:txBody>
      </p:sp>
      <p:sp>
        <p:nvSpPr>
          <p:cNvPr id="51206" name="TextBox 9"/>
          <p:cNvSpPr txBox="1">
            <a:spLocks noChangeArrowheads="1"/>
          </p:cNvSpPr>
          <p:nvPr/>
        </p:nvSpPr>
        <p:spPr bwMode="auto">
          <a:xfrm>
            <a:off x="206375" y="134938"/>
            <a:ext cx="5332413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600" b="1"/>
              <a:t>Сувенирные бутылки с фигурками внутри</a:t>
            </a:r>
          </a:p>
          <a:p>
            <a:pPr algn="ctr"/>
            <a:r>
              <a:rPr lang="ru-RU" sz="1400"/>
              <a:t>(Фигурки сделаны из стекла и расположены внутри бутылки)</a:t>
            </a:r>
          </a:p>
        </p:txBody>
      </p:sp>
      <p:pic>
        <p:nvPicPr>
          <p:cNvPr id="51207" name="Рисунок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6375" y="668338"/>
            <a:ext cx="1562100" cy="205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8" name="Рисунок 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6538" y="2603500"/>
            <a:ext cx="1531937" cy="199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9" name="Рисунок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10088" y="4559300"/>
            <a:ext cx="1177925" cy="190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"/>
          <p:cNvSpPr>
            <a:spLocks noChangeArrowheads="1"/>
          </p:cNvSpPr>
          <p:nvPr/>
        </p:nvSpPr>
        <p:spPr bwMode="auto">
          <a:xfrm>
            <a:off x="6338888" y="5021263"/>
            <a:ext cx="2408237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Сделаем за 7-8 недель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Цены действительны до 31 марта 2018 г.</a:t>
            </a:r>
          </a:p>
        </p:txBody>
      </p:sp>
      <p:grpSp>
        <p:nvGrpSpPr>
          <p:cNvPr id="51211" name="Группа 1"/>
          <p:cNvGrpSpPr>
            <a:grpSpLocks/>
          </p:cNvGrpSpPr>
          <p:nvPr/>
        </p:nvGrpSpPr>
        <p:grpSpPr bwMode="auto">
          <a:xfrm>
            <a:off x="0" y="6592888"/>
            <a:ext cx="8918575" cy="265112"/>
            <a:chOff x="81996" y="6513791"/>
            <a:chExt cx="8918819" cy="264262"/>
          </a:xfrm>
        </p:grpSpPr>
        <p:cxnSp>
          <p:nvCxnSpPr>
            <p:cNvPr id="11" name="Прямая соединительная линия 10"/>
            <p:cNvCxnSpPr/>
            <p:nvPr/>
          </p:nvCxnSpPr>
          <p:spPr>
            <a:xfrm>
              <a:off x="81996" y="6513791"/>
              <a:ext cx="8891831" cy="0"/>
            </a:xfrm>
            <a:prstGeom prst="line">
              <a:avLst/>
            </a:prstGeom>
            <a:ln w="3175"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213" name="TextBox 11"/>
            <p:cNvSpPr txBox="1">
              <a:spLocks noChangeArrowheads="1"/>
            </p:cNvSpPr>
            <p:nvPr/>
          </p:nvSpPr>
          <p:spPr bwMode="auto">
            <a:xfrm>
              <a:off x="108985" y="6551769"/>
              <a:ext cx="8891830" cy="226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20000"/>
                </a:spcBef>
                <a:buFont typeface="Arial" charset="0"/>
                <a:buNone/>
              </a:pPr>
              <a:r>
                <a:rPr lang="ru-RU" sz="1100" i="1">
                  <a:solidFill>
                    <a:schemeClr val="bg2"/>
                  </a:solidFill>
                  <a:hlinkClick r:id="rId8"/>
                </a:rPr>
                <a:t>adsweets.ru</a:t>
              </a:r>
              <a:r>
                <a:rPr lang="ru-RU" sz="1100" i="1">
                  <a:solidFill>
                    <a:schemeClr val="bg2"/>
                  </a:solidFill>
                </a:rPr>
                <a:t> - Рекламные Вкусности, </a:t>
              </a:r>
              <a:r>
                <a:rPr lang="ru-RU" sz="1100" i="1">
                  <a:solidFill>
                    <a:schemeClr val="bg2"/>
                  </a:solidFill>
                  <a:hlinkClick r:id="rId9"/>
                </a:rPr>
                <a:t>nestandart.ru</a:t>
              </a:r>
              <a:r>
                <a:rPr lang="ru-RU" sz="1100" i="1">
                  <a:solidFill>
                    <a:schemeClr val="bg2"/>
                  </a:solidFill>
                </a:rPr>
                <a:t> - Студия Нестандартной рекламы  7.495.782.20.90  </a:t>
              </a:r>
              <a:r>
                <a:rPr lang="ru-RU" sz="1100" i="1">
                  <a:solidFill>
                    <a:schemeClr val="bg2"/>
                  </a:solidFill>
                  <a:hlinkClick r:id="rId10"/>
                </a:rPr>
                <a:t>zapros@nestandart.ru</a:t>
              </a:r>
              <a:endParaRPr lang="ru-RU" sz="1100" i="1">
                <a:solidFill>
                  <a:schemeClr val="bg2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600575"/>
            <a:ext cx="2714625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6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69988" y="419100"/>
            <a:ext cx="5110162" cy="430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7" name="TextBox 4"/>
          <p:cNvSpPr txBox="1">
            <a:spLocks noChangeArrowheads="1"/>
          </p:cNvSpPr>
          <p:nvPr/>
        </p:nvSpPr>
        <p:spPr bwMode="auto">
          <a:xfrm>
            <a:off x="5838825" y="938213"/>
            <a:ext cx="3389313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/>
              <a:t>от</a:t>
            </a:r>
            <a:r>
              <a:rPr lang="ru-RU" sz="1400"/>
              <a:t> </a:t>
            </a:r>
            <a:r>
              <a:rPr lang="ru-RU" sz="2400" b="1"/>
              <a:t>21 493.50</a:t>
            </a:r>
            <a:endParaRPr lang="en-US" sz="2400" b="1"/>
          </a:p>
          <a:p>
            <a:endParaRPr lang="ru-RU" sz="1800" b="1"/>
          </a:p>
          <a:p>
            <a:r>
              <a:rPr lang="ru-RU" sz="1400" b="1"/>
              <a:t>Коньяк </a:t>
            </a:r>
            <a:r>
              <a:rPr lang="en-US" sz="1400" b="1"/>
              <a:t>Tiffon XO </a:t>
            </a:r>
            <a:r>
              <a:rPr lang="ru-RU" sz="1400" b="1"/>
              <a:t>в графине </a:t>
            </a:r>
          </a:p>
          <a:p>
            <a:r>
              <a:rPr lang="ru-RU" sz="1400" b="1"/>
              <a:t>ручной работы</a:t>
            </a:r>
          </a:p>
          <a:p>
            <a:endParaRPr lang="ru-RU" sz="1400" b="1"/>
          </a:p>
          <a:p>
            <a:pPr>
              <a:buFont typeface="Arial" charset="0"/>
              <a:buChar char="•"/>
            </a:pPr>
            <a:r>
              <a:rPr lang="ru-RU"/>
              <a:t>Графин ручной работы любой формы 0,5л</a:t>
            </a:r>
          </a:p>
          <a:p>
            <a:pPr>
              <a:buFont typeface="Arial" charset="0"/>
              <a:buChar char="•"/>
            </a:pPr>
            <a:r>
              <a:rPr lang="ru-RU"/>
              <a:t>Деревянный футляр с персонализацией</a:t>
            </a:r>
          </a:p>
          <a:p>
            <a:pPr>
              <a:buFont typeface="Arial" charset="0"/>
              <a:buChar char="•"/>
            </a:pPr>
            <a:r>
              <a:rPr lang="ru-RU"/>
              <a:t>Именной сертификат внутри футляра</a:t>
            </a:r>
          </a:p>
        </p:txBody>
      </p:sp>
      <p:sp>
        <p:nvSpPr>
          <p:cNvPr id="52228" name="TextBox 11"/>
          <p:cNvSpPr txBox="1">
            <a:spLocks noChangeArrowheads="1"/>
          </p:cNvSpPr>
          <p:nvPr/>
        </p:nvSpPr>
        <p:spPr bwMode="auto">
          <a:xfrm>
            <a:off x="5867400" y="2989263"/>
            <a:ext cx="3389313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100"/>
          </a:p>
          <a:p>
            <a:pPr fontAlgn="b"/>
            <a:r>
              <a:rPr lang="ru-RU" sz="1100" b="1"/>
              <a:t>Другие варианты:</a:t>
            </a:r>
          </a:p>
          <a:p>
            <a:pPr fontAlgn="b"/>
            <a:endParaRPr lang="ru-RU" sz="1100"/>
          </a:p>
          <a:p>
            <a:pPr fontAlgn="b"/>
            <a:r>
              <a:rPr lang="ru-RU" sz="1100">
                <a:solidFill>
                  <a:srgbClr val="FF6600"/>
                </a:solidFill>
              </a:rPr>
              <a:t>Водка Царская (Россия) от </a:t>
            </a:r>
            <a:r>
              <a:rPr lang="ru-RU" sz="1100" b="1">
                <a:solidFill>
                  <a:srgbClr val="FF6600"/>
                </a:solidFill>
              </a:rPr>
              <a:t>20 228.50</a:t>
            </a:r>
          </a:p>
          <a:p>
            <a:pPr fontAlgn="b"/>
            <a:r>
              <a:rPr lang="it-IT" sz="1100">
                <a:solidFill>
                  <a:srgbClr val="FF6600"/>
                </a:solidFill>
              </a:rPr>
              <a:t>Граппа Veneta Sari (Италия)</a:t>
            </a:r>
            <a:r>
              <a:rPr lang="ru-RU" sz="1100">
                <a:solidFill>
                  <a:srgbClr val="FF6600"/>
                </a:solidFill>
              </a:rPr>
              <a:t> от</a:t>
            </a:r>
            <a:r>
              <a:rPr lang="it-IT" sz="1100">
                <a:solidFill>
                  <a:srgbClr val="FF6600"/>
                </a:solidFill>
              </a:rPr>
              <a:t> </a:t>
            </a:r>
            <a:r>
              <a:rPr lang="ru-RU" sz="1100" b="1">
                <a:solidFill>
                  <a:srgbClr val="FF6600"/>
                </a:solidFill>
              </a:rPr>
              <a:t>20 688</a:t>
            </a:r>
            <a:r>
              <a:rPr lang="it-IT" sz="1100" b="1">
                <a:solidFill>
                  <a:srgbClr val="FF6600"/>
                </a:solidFill>
              </a:rPr>
              <a:t>.</a:t>
            </a:r>
            <a:r>
              <a:rPr lang="ru-RU" sz="1100" b="1">
                <a:solidFill>
                  <a:srgbClr val="FF6600"/>
                </a:solidFill>
              </a:rPr>
              <a:t>50</a:t>
            </a:r>
          </a:p>
          <a:p>
            <a:pPr fontAlgn="b"/>
            <a:r>
              <a:rPr lang="ru-RU" sz="1100">
                <a:solidFill>
                  <a:srgbClr val="FF6600"/>
                </a:solidFill>
              </a:rPr>
              <a:t>Виски </a:t>
            </a:r>
            <a:r>
              <a:rPr lang="en-US" sz="1100">
                <a:solidFill>
                  <a:srgbClr val="FF6600"/>
                </a:solidFill>
              </a:rPr>
              <a:t>Glenlivet 12 Y.O. (</a:t>
            </a:r>
            <a:r>
              <a:rPr lang="ru-RU" sz="1100">
                <a:solidFill>
                  <a:srgbClr val="FF6600"/>
                </a:solidFill>
              </a:rPr>
              <a:t>Шотландия) от </a:t>
            </a:r>
            <a:r>
              <a:rPr lang="ru-RU" sz="1100" b="1">
                <a:solidFill>
                  <a:srgbClr val="FF6600"/>
                </a:solidFill>
              </a:rPr>
              <a:t>21 493.50</a:t>
            </a:r>
          </a:p>
          <a:p>
            <a:pPr fontAlgn="b"/>
            <a:endParaRPr lang="ru-RU" sz="1100"/>
          </a:p>
          <a:p>
            <a:r>
              <a:rPr lang="ru-RU" sz="1000" b="1">
                <a:solidFill>
                  <a:srgbClr val="A6A6A6"/>
                </a:solidFill>
              </a:rPr>
              <a:t>Цена при тираже от 50 подарков.</a:t>
            </a:r>
          </a:p>
          <a:p>
            <a:r>
              <a:rPr lang="ru-RU" sz="1000" b="1">
                <a:solidFill>
                  <a:srgbClr val="A6A6A6"/>
                </a:solidFill>
              </a:rPr>
              <a:t>При тираже от 20 до 50 наценка 10%</a:t>
            </a:r>
          </a:p>
          <a:p>
            <a:endParaRPr lang="ru-RU" sz="1000" b="1">
              <a:solidFill>
                <a:srgbClr val="A6A6A6"/>
              </a:solidFill>
            </a:endParaRPr>
          </a:p>
          <a:p>
            <a:r>
              <a:rPr lang="ru-RU" sz="1000" b="1">
                <a:solidFill>
                  <a:srgbClr val="A6A6A6"/>
                </a:solidFill>
              </a:rPr>
              <a:t>Стоимость подарка ориентировочная и может меняться в зависимости от сложности изготовления стеклянного изделия</a:t>
            </a:r>
          </a:p>
          <a:p>
            <a:endParaRPr lang="ru-RU" sz="1000"/>
          </a:p>
        </p:txBody>
      </p:sp>
      <p:sp>
        <p:nvSpPr>
          <p:cNvPr id="52229" name="TextBox 13"/>
          <p:cNvSpPr txBox="1">
            <a:spLocks noChangeArrowheads="1"/>
          </p:cNvSpPr>
          <p:nvPr/>
        </p:nvSpPr>
        <p:spPr bwMode="auto">
          <a:xfrm>
            <a:off x="1533525" y="134938"/>
            <a:ext cx="3914775" cy="3381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b="1"/>
              <a:t>Сувенирные графины ручной работы</a:t>
            </a:r>
            <a:endParaRPr lang="ru-RU" sz="1400"/>
          </a:p>
        </p:txBody>
      </p:sp>
      <p:pic>
        <p:nvPicPr>
          <p:cNvPr id="52230" name="Рисунок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9538" y="334963"/>
            <a:ext cx="1649412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1" name="Рисунок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550" y="3217863"/>
            <a:ext cx="1412875" cy="150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"/>
          <p:cNvSpPr>
            <a:spLocks noChangeArrowheads="1"/>
          </p:cNvSpPr>
          <p:nvPr/>
        </p:nvSpPr>
        <p:spPr bwMode="auto">
          <a:xfrm>
            <a:off x="5838825" y="5724525"/>
            <a:ext cx="41433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Сделаем за 8 недель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cs typeface="Arial" pitchFamily="34" charset="0"/>
            </a:endParaRPr>
          </a:p>
          <a:p>
            <a:pPr>
              <a:defRPr/>
            </a:pP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Цены действительны до 31 марта 2018 г.</a:t>
            </a:r>
          </a:p>
        </p:txBody>
      </p:sp>
      <p:pic>
        <p:nvPicPr>
          <p:cNvPr id="52233" name="Рисунок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92375" y="4640263"/>
            <a:ext cx="3187700" cy="187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4" name="Рисунок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1700213"/>
            <a:ext cx="1763713" cy="133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2235" name="Группа 1"/>
          <p:cNvGrpSpPr>
            <a:grpSpLocks/>
          </p:cNvGrpSpPr>
          <p:nvPr/>
        </p:nvGrpSpPr>
        <p:grpSpPr bwMode="auto">
          <a:xfrm>
            <a:off x="0" y="6592888"/>
            <a:ext cx="8918575" cy="265112"/>
            <a:chOff x="81996" y="6513791"/>
            <a:chExt cx="8918819" cy="264262"/>
          </a:xfrm>
        </p:grpSpPr>
        <p:cxnSp>
          <p:nvCxnSpPr>
            <p:cNvPr id="11" name="Прямая соединительная линия 10"/>
            <p:cNvCxnSpPr/>
            <p:nvPr/>
          </p:nvCxnSpPr>
          <p:spPr>
            <a:xfrm>
              <a:off x="81996" y="6513791"/>
              <a:ext cx="8891831" cy="0"/>
            </a:xfrm>
            <a:prstGeom prst="line">
              <a:avLst/>
            </a:prstGeom>
            <a:ln w="3175"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237" name="TextBox 11"/>
            <p:cNvSpPr txBox="1">
              <a:spLocks noChangeArrowheads="1"/>
            </p:cNvSpPr>
            <p:nvPr/>
          </p:nvSpPr>
          <p:spPr bwMode="auto">
            <a:xfrm>
              <a:off x="108985" y="6551769"/>
              <a:ext cx="8891830" cy="226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20000"/>
                </a:spcBef>
                <a:buFont typeface="Arial" charset="0"/>
                <a:buNone/>
              </a:pPr>
              <a:r>
                <a:rPr lang="ru-RU" sz="1100" i="1">
                  <a:solidFill>
                    <a:schemeClr val="bg2"/>
                  </a:solidFill>
                  <a:hlinkClick r:id="rId8"/>
                </a:rPr>
                <a:t>adsweets.ru</a:t>
              </a:r>
              <a:r>
                <a:rPr lang="ru-RU" sz="1100" i="1">
                  <a:solidFill>
                    <a:schemeClr val="bg2"/>
                  </a:solidFill>
                </a:rPr>
                <a:t> - Рекламные Вкусности, </a:t>
              </a:r>
              <a:r>
                <a:rPr lang="ru-RU" sz="1100" i="1">
                  <a:solidFill>
                    <a:schemeClr val="bg2"/>
                  </a:solidFill>
                  <a:hlinkClick r:id="rId9"/>
                </a:rPr>
                <a:t>nestandart.ru</a:t>
              </a:r>
              <a:r>
                <a:rPr lang="ru-RU" sz="1100" i="1">
                  <a:solidFill>
                    <a:schemeClr val="bg2"/>
                  </a:solidFill>
                </a:rPr>
                <a:t> - Студия Нестандартной рекламы  7.495.782.20.90  </a:t>
              </a:r>
              <a:r>
                <a:rPr lang="ru-RU" sz="1100" i="1">
                  <a:solidFill>
                    <a:schemeClr val="bg2"/>
                  </a:solidFill>
                  <a:hlinkClick r:id="rId10"/>
                </a:rPr>
                <a:t>zapros@nestandart.ru</a:t>
              </a:r>
              <a:endParaRPr lang="ru-RU" sz="1100" i="1">
                <a:solidFill>
                  <a:schemeClr val="bg2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Рисунок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5513" y="3324225"/>
            <a:ext cx="5297487" cy="353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0" name="Рисунок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65350" y="304800"/>
            <a:ext cx="5302250" cy="353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TextBox 4"/>
          <p:cNvSpPr txBox="1">
            <a:spLocks noChangeArrowheads="1"/>
          </p:cNvSpPr>
          <p:nvPr/>
        </p:nvSpPr>
        <p:spPr bwMode="auto">
          <a:xfrm>
            <a:off x="7172325" y="993775"/>
            <a:ext cx="1971675" cy="450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/>
              <a:t>от</a:t>
            </a:r>
            <a:r>
              <a:rPr lang="ru-RU" sz="1400"/>
              <a:t> </a:t>
            </a:r>
            <a:r>
              <a:rPr lang="en-US" sz="2400" b="1"/>
              <a:t>1</a:t>
            </a:r>
            <a:r>
              <a:rPr lang="ru-RU" sz="2400" b="1"/>
              <a:t>9 538.50</a:t>
            </a:r>
            <a:endParaRPr lang="en-US" sz="2400" b="1"/>
          </a:p>
          <a:p>
            <a:endParaRPr lang="ru-RU" sz="1800" b="1"/>
          </a:p>
          <a:p>
            <a:r>
              <a:rPr lang="ru-RU" sz="1400" b="1"/>
              <a:t>Водка Царская 0,5л в графине ручной работы </a:t>
            </a:r>
          </a:p>
          <a:p>
            <a:endParaRPr lang="ru-RU" sz="1400" b="1"/>
          </a:p>
          <a:p>
            <a:pPr>
              <a:buFont typeface="Arial" charset="0"/>
              <a:buChar char="•"/>
            </a:pPr>
            <a:r>
              <a:rPr lang="ru-RU"/>
              <a:t>Графин ручной работы любой формы </a:t>
            </a:r>
          </a:p>
          <a:p>
            <a:pPr>
              <a:buFont typeface="Arial" charset="0"/>
              <a:buChar char="•"/>
            </a:pPr>
            <a:endParaRPr lang="ru-RU"/>
          </a:p>
          <a:p>
            <a:pPr>
              <a:buFont typeface="Arial" charset="0"/>
              <a:buChar char="•"/>
            </a:pPr>
            <a:r>
              <a:rPr lang="ru-RU"/>
              <a:t>Модель помещена внутри изолированной от напитка капсулы</a:t>
            </a:r>
          </a:p>
          <a:p>
            <a:pPr>
              <a:buFont typeface="Arial" charset="0"/>
              <a:buChar char="•"/>
            </a:pPr>
            <a:endParaRPr lang="ru-RU"/>
          </a:p>
          <a:p>
            <a:pPr>
              <a:buFont typeface="Arial" charset="0"/>
              <a:buChar char="•"/>
            </a:pPr>
            <a:r>
              <a:rPr lang="ru-RU"/>
              <a:t>Деревянный футляр с персонализацией </a:t>
            </a:r>
          </a:p>
          <a:p>
            <a:pPr>
              <a:buFont typeface="Arial" charset="0"/>
              <a:buChar char="•"/>
            </a:pPr>
            <a:endParaRPr lang="ru-RU"/>
          </a:p>
          <a:p>
            <a:pPr>
              <a:buFont typeface="Arial" charset="0"/>
              <a:buChar char="•"/>
            </a:pPr>
            <a:r>
              <a:rPr lang="ru-RU"/>
              <a:t>Специальная подставка для графина</a:t>
            </a:r>
          </a:p>
          <a:p>
            <a:endParaRPr lang="ru-RU"/>
          </a:p>
          <a:p>
            <a:pPr>
              <a:buFont typeface="Arial" charset="0"/>
              <a:buChar char="•"/>
            </a:pPr>
            <a:r>
              <a:rPr lang="ru-RU"/>
              <a:t>Именной сертификат внутри футляра</a:t>
            </a:r>
          </a:p>
          <a:p>
            <a:pPr>
              <a:buFont typeface="Arial" charset="0"/>
              <a:buChar char="•"/>
            </a:pPr>
            <a:endParaRPr lang="ru-RU"/>
          </a:p>
        </p:txBody>
      </p:sp>
      <p:sp>
        <p:nvSpPr>
          <p:cNvPr id="53252" name="TextBox 13"/>
          <p:cNvSpPr txBox="1">
            <a:spLocks noChangeArrowheads="1"/>
          </p:cNvSpPr>
          <p:nvPr/>
        </p:nvSpPr>
        <p:spPr bwMode="auto">
          <a:xfrm>
            <a:off x="698500" y="180975"/>
            <a:ext cx="5522913" cy="3381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b="1"/>
              <a:t>Сувенирные графины с масштабной моделью внутри</a:t>
            </a:r>
            <a:endParaRPr lang="ru-RU" sz="1400"/>
          </a:p>
        </p:txBody>
      </p:sp>
      <p:sp>
        <p:nvSpPr>
          <p:cNvPr id="29" name="Прямоугольник 1"/>
          <p:cNvSpPr>
            <a:spLocks noChangeArrowheads="1"/>
          </p:cNvSpPr>
          <p:nvPr/>
        </p:nvSpPr>
        <p:spPr bwMode="auto">
          <a:xfrm>
            <a:off x="7116763" y="5807075"/>
            <a:ext cx="1857375" cy="60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1100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Сделаем за 8 недель</a:t>
            </a:r>
            <a:endParaRPr lang="en-US" sz="1100" dirty="0">
              <a:solidFill>
                <a:schemeClr val="tx1">
                  <a:lumMod val="50000"/>
                  <a:lumOff val="50000"/>
                </a:schemeClr>
              </a:solidFill>
              <a:cs typeface="Arial" pitchFamily="34" charset="0"/>
            </a:endParaRPr>
          </a:p>
          <a:p>
            <a:pPr>
              <a:defRPr/>
            </a:pPr>
            <a:r>
              <a:rPr lang="ru-RU" sz="1100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Цены действительны до 31 марта 2018 г.</a:t>
            </a:r>
          </a:p>
        </p:txBody>
      </p:sp>
      <p:grpSp>
        <p:nvGrpSpPr>
          <p:cNvPr id="53254" name="Группа 26"/>
          <p:cNvGrpSpPr>
            <a:grpSpLocks/>
          </p:cNvGrpSpPr>
          <p:nvPr/>
        </p:nvGrpSpPr>
        <p:grpSpPr bwMode="auto">
          <a:xfrm>
            <a:off x="222250" y="908050"/>
            <a:ext cx="1970088" cy="5384800"/>
            <a:chOff x="81996" y="917891"/>
            <a:chExt cx="1969724" cy="5384375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81996" y="917891"/>
              <a:ext cx="1969724" cy="538437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53259" name="Picture 2" descr="http://www.ua.all.biz/img/ua/catalog/1545771.jpe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06911" y="4901178"/>
              <a:ext cx="1868420" cy="1379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3260" name="Рисунок 12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84182" y="3351183"/>
              <a:ext cx="1844824" cy="18448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3261" name="Picture 6" descr="http://www.chaltlib.ru/images/ubilei2011/kss-rn.gif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98788" y="2875584"/>
              <a:ext cx="1792524" cy="5445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3262" name="TextBox 14"/>
            <p:cNvSpPr txBox="1">
              <a:spLocks noChangeArrowheads="1"/>
            </p:cNvSpPr>
            <p:nvPr/>
          </p:nvSpPr>
          <p:spPr bwMode="auto">
            <a:xfrm>
              <a:off x="184182" y="1034640"/>
              <a:ext cx="180713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/>
                <a:t>Изготовим любые масштабные модели: </a:t>
              </a:r>
            </a:p>
          </p:txBody>
        </p:sp>
        <p:grpSp>
          <p:nvGrpSpPr>
            <p:cNvPr id="53263" name="Группа 25"/>
            <p:cNvGrpSpPr>
              <a:grpSpLocks/>
            </p:cNvGrpSpPr>
            <p:nvPr/>
          </p:nvGrpSpPr>
          <p:grpSpPr bwMode="auto">
            <a:xfrm>
              <a:off x="143922" y="1493047"/>
              <a:ext cx="1870945" cy="1097477"/>
              <a:chOff x="143922" y="1493047"/>
              <a:chExt cx="1870945" cy="1097477"/>
            </a:xfrm>
          </p:grpSpPr>
          <p:pic>
            <p:nvPicPr>
              <p:cNvPr id="53264" name="Picture 8" descr="Результаты поиска изображений для запроса &quot;LNG Carrier Toy&quot;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143922" y="1493047"/>
                <a:ext cx="1870945" cy="10781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8" name="Прямоугольник 17"/>
              <p:cNvSpPr/>
              <p:nvPr/>
            </p:nvSpPr>
            <p:spPr>
              <a:xfrm>
                <a:off x="975594" y="2435421"/>
                <a:ext cx="888836" cy="15556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</p:grpSp>
      <p:grpSp>
        <p:nvGrpSpPr>
          <p:cNvPr id="53255" name="Группа 1"/>
          <p:cNvGrpSpPr>
            <a:grpSpLocks/>
          </p:cNvGrpSpPr>
          <p:nvPr/>
        </p:nvGrpSpPr>
        <p:grpSpPr bwMode="auto">
          <a:xfrm>
            <a:off x="0" y="6592888"/>
            <a:ext cx="8918575" cy="265112"/>
            <a:chOff x="81996" y="6513791"/>
            <a:chExt cx="8918819" cy="264262"/>
          </a:xfrm>
        </p:grpSpPr>
        <p:cxnSp>
          <p:nvCxnSpPr>
            <p:cNvPr id="11" name="Прямая соединительная линия 10"/>
            <p:cNvCxnSpPr/>
            <p:nvPr/>
          </p:nvCxnSpPr>
          <p:spPr>
            <a:xfrm>
              <a:off x="81996" y="6513791"/>
              <a:ext cx="8891831" cy="0"/>
            </a:xfrm>
            <a:prstGeom prst="line">
              <a:avLst/>
            </a:prstGeom>
            <a:ln w="3175"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3257" name="TextBox 11"/>
            <p:cNvSpPr txBox="1">
              <a:spLocks noChangeArrowheads="1"/>
            </p:cNvSpPr>
            <p:nvPr/>
          </p:nvSpPr>
          <p:spPr bwMode="auto">
            <a:xfrm>
              <a:off x="108985" y="6551769"/>
              <a:ext cx="8891830" cy="226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20000"/>
                </a:spcBef>
                <a:buFont typeface="Arial" charset="0"/>
                <a:buNone/>
              </a:pPr>
              <a:r>
                <a:rPr lang="ru-RU" sz="1100" i="1">
                  <a:solidFill>
                    <a:schemeClr val="bg2"/>
                  </a:solidFill>
                  <a:hlinkClick r:id="rId8"/>
                </a:rPr>
                <a:t>adsweets.ru</a:t>
              </a:r>
              <a:r>
                <a:rPr lang="ru-RU" sz="1100" i="1">
                  <a:solidFill>
                    <a:schemeClr val="bg2"/>
                  </a:solidFill>
                </a:rPr>
                <a:t> - Рекламные Вкусности, </a:t>
              </a:r>
              <a:r>
                <a:rPr lang="ru-RU" sz="1100" i="1">
                  <a:solidFill>
                    <a:schemeClr val="bg2"/>
                  </a:solidFill>
                  <a:hlinkClick r:id="rId9"/>
                </a:rPr>
                <a:t>nestandart.ru</a:t>
              </a:r>
              <a:r>
                <a:rPr lang="ru-RU" sz="1100" i="1">
                  <a:solidFill>
                    <a:schemeClr val="bg2"/>
                  </a:solidFill>
                </a:rPr>
                <a:t> - Студия Нестандартной рекламы  7.495.782.20.90  </a:t>
              </a:r>
              <a:r>
                <a:rPr lang="ru-RU" sz="1100" i="1">
                  <a:solidFill>
                    <a:schemeClr val="bg2"/>
                  </a:solidFill>
                  <a:hlinkClick r:id="rId10"/>
                </a:rPr>
                <a:t>zapros@nestandart.ru</a:t>
              </a:r>
              <a:endParaRPr lang="ru-RU" sz="1100" i="1">
                <a:solidFill>
                  <a:schemeClr val="bg2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532813" cy="588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TextBox 4"/>
          <p:cNvSpPr txBox="1">
            <a:spLocks noChangeArrowheads="1"/>
          </p:cNvSpPr>
          <p:nvPr/>
        </p:nvSpPr>
        <p:spPr bwMode="auto">
          <a:xfrm>
            <a:off x="7164388" y="1628775"/>
            <a:ext cx="1979612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solidFill>
                  <a:srgbClr val="404040"/>
                </a:solidFill>
              </a:rPr>
              <a:t>от</a:t>
            </a:r>
            <a:r>
              <a:rPr lang="ru-RU"/>
              <a:t> </a:t>
            </a:r>
            <a:r>
              <a:rPr lang="ru-RU" sz="3000" b="1">
                <a:solidFill>
                  <a:srgbClr val="404040"/>
                </a:solidFill>
                <a:ea typeface="Helvetica Light"/>
                <a:cs typeface="Helvetica Light"/>
              </a:rPr>
              <a:t>3 588.—</a:t>
            </a:r>
            <a:endParaRPr lang="en-US" sz="3000" b="1">
              <a:solidFill>
                <a:srgbClr val="404040"/>
              </a:solidFill>
              <a:ea typeface="Helvetica Light"/>
              <a:cs typeface="Helvetica Ligh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82763" y="5691188"/>
            <a:ext cx="1779587" cy="554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ea typeface="Helvetica Light" charset="0"/>
                <a:cs typeface="Helvetica Light" charset="0"/>
              </a:rPr>
              <a:t>Красное вино</a:t>
            </a:r>
          </a:p>
          <a:p>
            <a:pPr>
              <a:defRPr/>
            </a:pP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ea typeface="Helvetica Light" charset="0"/>
                <a:cs typeface="Helvetica Light" charset="0"/>
              </a:rPr>
              <a:t>El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  <a:ea typeface="Helvetica Light" charset="0"/>
                <a:cs typeface="Helvetica Light" charset="0"/>
              </a:rPr>
              <a:t>Misionero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ea typeface="Helvetica Light" charset="0"/>
                <a:cs typeface="Helvetica Light" charset="0"/>
              </a:rPr>
              <a:t> Tempranillo </a:t>
            </a: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ea typeface="Helvetica Light" charset="0"/>
                <a:cs typeface="Helvetica Light" charset="0"/>
              </a:rPr>
              <a:t>(Испания)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57700" y="5683250"/>
            <a:ext cx="2233613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ea typeface="Helvetica Light" charset="0"/>
                <a:cs typeface="Helvetica Light" charset="0"/>
              </a:rPr>
              <a:t>Ароматический набор:</a:t>
            </a:r>
          </a:p>
          <a:p>
            <a:pPr marL="171450" indent="-171450">
              <a:buFontTx/>
              <a:buChar char="-"/>
              <a:defRPr/>
            </a:pPr>
            <a:r>
              <a:rPr lang="ru-RU" sz="1000" dirty="0" err="1">
                <a:solidFill>
                  <a:schemeClr val="tx1">
                    <a:lumMod val="75000"/>
                    <a:lumOff val="25000"/>
                  </a:schemeClr>
                </a:solidFill>
                <a:ea typeface="Helvetica Light" charset="0"/>
                <a:cs typeface="Helvetica Light" charset="0"/>
              </a:rPr>
              <a:t>Аромадиффузор</a:t>
            </a: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ea typeface="Helvetica Light" charset="0"/>
                <a:cs typeface="Helvetica Light" charset="0"/>
              </a:rPr>
              <a:t> с гравировкой</a:t>
            </a:r>
          </a:p>
          <a:p>
            <a:pPr marL="171450" indent="-171450">
              <a:buFontTx/>
              <a:buChar char="-"/>
              <a:defRPr/>
            </a:pP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ea typeface="Helvetica Light" charset="0"/>
                <a:cs typeface="Helvetica Light" charset="0"/>
              </a:rPr>
              <a:t>Ротанговые палочки</a:t>
            </a:r>
          </a:p>
          <a:p>
            <a:pPr marL="171450" indent="-171450">
              <a:buFontTx/>
              <a:buChar char="-"/>
              <a:defRPr/>
            </a:pP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ea typeface="Helvetica Light" charset="0"/>
                <a:cs typeface="Helvetica Light" charset="0"/>
              </a:rPr>
              <a:t>Ароматическое масло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11863" y="5691188"/>
            <a:ext cx="2309812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ea typeface="Helvetica Light" charset="0"/>
                <a:cs typeface="Helvetica Light" charset="0"/>
              </a:rPr>
              <a:t>Подарочная упаковка с полноцветной печатью </a:t>
            </a:r>
          </a:p>
        </p:txBody>
      </p:sp>
      <p:sp>
        <p:nvSpPr>
          <p:cNvPr id="17414" name="TextBox 17"/>
          <p:cNvSpPr txBox="1">
            <a:spLocks noChangeArrowheads="1"/>
          </p:cNvSpPr>
          <p:nvPr/>
        </p:nvSpPr>
        <p:spPr bwMode="auto">
          <a:xfrm>
            <a:off x="152400" y="212725"/>
            <a:ext cx="3962400" cy="33813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>
                <a:solidFill>
                  <a:srgbClr val="FF0000"/>
                </a:solidFill>
              </a:rPr>
              <a:t>Специальное предложение к 8 марта</a:t>
            </a:r>
          </a:p>
        </p:txBody>
      </p:sp>
      <p:sp>
        <p:nvSpPr>
          <p:cNvPr id="17415" name="TextBox 18"/>
          <p:cNvSpPr txBox="1">
            <a:spLocks noChangeArrowheads="1"/>
          </p:cNvSpPr>
          <p:nvPr/>
        </p:nvSpPr>
        <p:spPr bwMode="auto">
          <a:xfrm>
            <a:off x="7000875" y="1255713"/>
            <a:ext cx="1943100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/>
              <a:t>Сет Релакс</a:t>
            </a:r>
          </a:p>
        </p:txBody>
      </p:sp>
      <p:grpSp>
        <p:nvGrpSpPr>
          <p:cNvPr id="17416" name="Группа 1"/>
          <p:cNvGrpSpPr>
            <a:grpSpLocks/>
          </p:cNvGrpSpPr>
          <p:nvPr/>
        </p:nvGrpSpPr>
        <p:grpSpPr bwMode="auto">
          <a:xfrm>
            <a:off x="0" y="6592888"/>
            <a:ext cx="8918575" cy="265112"/>
            <a:chOff x="81996" y="6513791"/>
            <a:chExt cx="8918819" cy="264262"/>
          </a:xfrm>
        </p:grpSpPr>
        <p:cxnSp>
          <p:nvCxnSpPr>
            <p:cNvPr id="11" name="Прямая соединительная линия 10"/>
            <p:cNvCxnSpPr/>
            <p:nvPr/>
          </p:nvCxnSpPr>
          <p:spPr>
            <a:xfrm>
              <a:off x="81996" y="6513791"/>
              <a:ext cx="8891831" cy="0"/>
            </a:xfrm>
            <a:prstGeom prst="line">
              <a:avLst/>
            </a:prstGeom>
            <a:ln w="3175"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418" name="TextBox 11"/>
            <p:cNvSpPr txBox="1">
              <a:spLocks noChangeArrowheads="1"/>
            </p:cNvSpPr>
            <p:nvPr/>
          </p:nvSpPr>
          <p:spPr bwMode="auto">
            <a:xfrm>
              <a:off x="108985" y="6551769"/>
              <a:ext cx="8891830" cy="226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20000"/>
                </a:spcBef>
                <a:buFont typeface="Arial" charset="0"/>
                <a:buNone/>
              </a:pPr>
              <a:r>
                <a:rPr lang="ru-RU" sz="1100" i="1">
                  <a:solidFill>
                    <a:schemeClr val="bg2"/>
                  </a:solidFill>
                  <a:hlinkClick r:id="rId3"/>
                </a:rPr>
                <a:t>adsweets.ru</a:t>
              </a:r>
              <a:r>
                <a:rPr lang="ru-RU" sz="1100" i="1">
                  <a:solidFill>
                    <a:schemeClr val="bg2"/>
                  </a:solidFill>
                </a:rPr>
                <a:t> - Рекламные Вкусности, </a:t>
              </a:r>
              <a:r>
                <a:rPr lang="ru-RU" sz="1100" i="1">
                  <a:solidFill>
                    <a:schemeClr val="bg2"/>
                  </a:solidFill>
                  <a:hlinkClick r:id="rId4"/>
                </a:rPr>
                <a:t>nestandart.ru</a:t>
              </a:r>
              <a:r>
                <a:rPr lang="ru-RU" sz="1100" i="1">
                  <a:solidFill>
                    <a:schemeClr val="bg2"/>
                  </a:solidFill>
                </a:rPr>
                <a:t> - Студия Нестандартной рекламы  7.495.782.20.90  </a:t>
              </a:r>
              <a:r>
                <a:rPr lang="ru-RU" sz="1100" i="1">
                  <a:solidFill>
                    <a:schemeClr val="bg2"/>
                  </a:solidFill>
                  <a:hlinkClick r:id="rId5"/>
                </a:rPr>
                <a:t>zapros@nestandart.ru</a:t>
              </a:r>
              <a:endParaRPr lang="ru-RU" sz="1100" i="1">
                <a:solidFill>
                  <a:schemeClr val="bg2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7" descr="lo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00338" y="692150"/>
            <a:ext cx="3689350" cy="184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4" name="Rectangle 6"/>
          <p:cNvSpPr>
            <a:spLocks/>
          </p:cNvSpPr>
          <p:nvPr/>
        </p:nvSpPr>
        <p:spPr bwMode="auto">
          <a:xfrm>
            <a:off x="468313" y="2997200"/>
            <a:ext cx="8229600" cy="312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r>
              <a:rPr lang="ru-RU" sz="1800" b="1" i="1">
                <a:latin typeface="Calibri" pitchFamily="34" charset="0"/>
              </a:rPr>
              <a:t>Рекламные Вкусности ADSWEETS  и Студия Нестандартной рекламы:</a:t>
            </a:r>
            <a:r>
              <a:rPr lang="ru-RU" sz="1800">
                <a:latin typeface="Calibri" pitchFamily="34" charset="0"/>
              </a:rPr>
              <a:t/>
            </a:r>
            <a:br>
              <a:rPr lang="ru-RU" sz="1800">
                <a:latin typeface="Calibri" pitchFamily="34" charset="0"/>
              </a:rPr>
            </a:br>
            <a:endParaRPr lang="ru-RU" sz="1800">
              <a:latin typeface="Calibri" pitchFamily="34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ru-RU" sz="1800" i="1">
                <a:latin typeface="Calibri" pitchFamily="34" charset="0"/>
              </a:rPr>
              <a:t>главный телефон: +7.495.782.20.90</a:t>
            </a:r>
            <a:br>
              <a:rPr lang="ru-RU" sz="1800" i="1">
                <a:latin typeface="Calibri" pitchFamily="34" charset="0"/>
              </a:rPr>
            </a:br>
            <a:endParaRPr lang="ru-RU" sz="1800" i="1">
              <a:latin typeface="Calibri" pitchFamily="34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ru-RU" sz="1800" i="1">
                <a:latin typeface="Calibri" pitchFamily="34" charset="0"/>
              </a:rPr>
              <a:t>телефон офиса: +7.499.929.53.10</a:t>
            </a:r>
            <a:r>
              <a:rPr lang="ru-RU" sz="1800">
                <a:latin typeface="Calibri" pitchFamily="34" charset="0"/>
              </a:rPr>
              <a:t/>
            </a:r>
            <a:br>
              <a:rPr lang="ru-RU" sz="1800">
                <a:latin typeface="Calibri" pitchFamily="34" charset="0"/>
              </a:rPr>
            </a:br>
            <a:endParaRPr lang="ru-RU" sz="1800">
              <a:latin typeface="Calibri" pitchFamily="34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ru-RU" sz="1800" i="1">
                <a:latin typeface="Calibri" pitchFamily="34" charset="0"/>
              </a:rPr>
              <a:t>E-mail: </a:t>
            </a:r>
            <a:r>
              <a:rPr lang="ru-RU" sz="1800" i="1">
                <a:latin typeface="Calibri" pitchFamily="34" charset="0"/>
                <a:hlinkClick r:id="rId3"/>
              </a:rPr>
              <a:t>zapros@nestandart.ru</a:t>
            </a:r>
            <a:r>
              <a:rPr lang="ru-RU" sz="1800" i="1">
                <a:latin typeface="Calibri" pitchFamily="34" charset="0"/>
              </a:rPr>
              <a:t/>
            </a:r>
            <a:br>
              <a:rPr lang="ru-RU" sz="1800" i="1">
                <a:latin typeface="Calibri" pitchFamily="34" charset="0"/>
              </a:rPr>
            </a:br>
            <a:endParaRPr lang="ru-RU" sz="1800" i="1">
              <a:latin typeface="Calibri" pitchFamily="34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ru-RU" sz="1800" i="1">
                <a:latin typeface="Calibri" pitchFamily="34" charset="0"/>
              </a:rPr>
              <a:t>Сайты:</a:t>
            </a:r>
            <a:br>
              <a:rPr lang="ru-RU" sz="1800" i="1">
                <a:latin typeface="Calibri" pitchFamily="34" charset="0"/>
              </a:rPr>
            </a:br>
            <a:r>
              <a:rPr lang="ru-RU" sz="1800" i="1">
                <a:latin typeface="Calibri" pitchFamily="34" charset="0"/>
                <a:hlinkClick r:id="rId4"/>
              </a:rPr>
              <a:t>http://www.adsweets.ru</a:t>
            </a:r>
            <a:r>
              <a:rPr lang="ru-RU" sz="1800" i="1">
                <a:latin typeface="Calibri" pitchFamily="34" charset="0"/>
              </a:rPr>
              <a:t> - Рекламные Вкусности</a:t>
            </a:r>
            <a:br>
              <a:rPr lang="ru-RU" sz="1800" i="1">
                <a:latin typeface="Calibri" pitchFamily="34" charset="0"/>
              </a:rPr>
            </a:br>
            <a:r>
              <a:rPr lang="ru-RU" sz="1800" i="1">
                <a:latin typeface="Calibri" pitchFamily="34" charset="0"/>
                <a:hlinkClick r:id="rId5"/>
              </a:rPr>
              <a:t>http://www.nestandart.ru</a:t>
            </a:r>
            <a:r>
              <a:rPr lang="ru-RU" sz="1800" i="1">
                <a:latin typeface="Calibri" pitchFamily="34" charset="0"/>
              </a:rPr>
              <a:t> - Студия Нестандартной рекламы</a:t>
            </a:r>
            <a:br>
              <a:rPr lang="ru-RU" sz="1800" i="1">
                <a:latin typeface="Calibri" pitchFamily="34" charset="0"/>
              </a:rPr>
            </a:br>
            <a:r>
              <a:rPr lang="ru-RU" sz="1800" i="1">
                <a:latin typeface="Calibri" pitchFamily="34" charset="0"/>
                <a:hlinkClick r:id="rId6"/>
              </a:rPr>
              <a:t>https://www.instagram.com/vkusno.adsweets</a:t>
            </a:r>
            <a:r>
              <a:rPr lang="ru-RU" sz="1800" i="1">
                <a:latin typeface="Calibri" pitchFamily="34" charset="0"/>
              </a:rPr>
              <a:t> - Наш Инстаграм</a:t>
            </a:r>
            <a:r>
              <a:rPr lang="ru-RU" sz="1800">
                <a:latin typeface="Calibri" pitchFamily="34" charset="0"/>
              </a:rPr>
              <a:t> </a:t>
            </a:r>
          </a:p>
        </p:txBody>
      </p:sp>
      <p:grpSp>
        <p:nvGrpSpPr>
          <p:cNvPr id="54275" name="Группа 1"/>
          <p:cNvGrpSpPr>
            <a:grpSpLocks/>
          </p:cNvGrpSpPr>
          <p:nvPr/>
        </p:nvGrpSpPr>
        <p:grpSpPr bwMode="auto">
          <a:xfrm>
            <a:off x="0" y="6592888"/>
            <a:ext cx="8918575" cy="265112"/>
            <a:chOff x="81996" y="6513791"/>
            <a:chExt cx="8918819" cy="264262"/>
          </a:xfrm>
        </p:grpSpPr>
        <p:cxnSp>
          <p:nvCxnSpPr>
            <p:cNvPr id="11" name="Прямая соединительная линия 10"/>
            <p:cNvCxnSpPr/>
            <p:nvPr/>
          </p:nvCxnSpPr>
          <p:spPr>
            <a:xfrm>
              <a:off x="81996" y="6513791"/>
              <a:ext cx="8891831" cy="0"/>
            </a:xfrm>
            <a:prstGeom prst="line">
              <a:avLst/>
            </a:prstGeom>
            <a:ln w="3175"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277" name="TextBox 11"/>
            <p:cNvSpPr txBox="1">
              <a:spLocks noChangeArrowheads="1"/>
            </p:cNvSpPr>
            <p:nvPr/>
          </p:nvSpPr>
          <p:spPr bwMode="auto">
            <a:xfrm>
              <a:off x="108985" y="6551769"/>
              <a:ext cx="8891830" cy="226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20000"/>
                </a:spcBef>
                <a:buFont typeface="Arial" charset="0"/>
                <a:buNone/>
              </a:pPr>
              <a:r>
                <a:rPr lang="ru-RU" sz="1100" i="1">
                  <a:solidFill>
                    <a:schemeClr val="bg2"/>
                  </a:solidFill>
                  <a:hlinkClick r:id="rId4"/>
                </a:rPr>
                <a:t>adsweets.ru</a:t>
              </a:r>
              <a:r>
                <a:rPr lang="ru-RU" sz="1100" i="1">
                  <a:solidFill>
                    <a:schemeClr val="bg2"/>
                  </a:solidFill>
                </a:rPr>
                <a:t> - Рекламные Вкусности, </a:t>
              </a:r>
              <a:r>
                <a:rPr lang="ru-RU" sz="1100" i="1">
                  <a:solidFill>
                    <a:schemeClr val="bg2"/>
                  </a:solidFill>
                  <a:hlinkClick r:id="rId5"/>
                </a:rPr>
                <a:t>nestandart.ru</a:t>
              </a:r>
              <a:r>
                <a:rPr lang="ru-RU" sz="1100" i="1">
                  <a:solidFill>
                    <a:schemeClr val="bg2"/>
                  </a:solidFill>
                </a:rPr>
                <a:t> - Студия Нестандартной рекламы  7.495.782.20.90  </a:t>
              </a:r>
              <a:r>
                <a:rPr lang="ru-RU" sz="1100" i="1">
                  <a:solidFill>
                    <a:schemeClr val="bg2"/>
                  </a:solidFill>
                  <a:hlinkClick r:id="rId3"/>
                </a:rPr>
                <a:t>zapros@nestandart.ru</a:t>
              </a:r>
              <a:endParaRPr lang="ru-RU" sz="1100" i="1">
                <a:solidFill>
                  <a:schemeClr val="bg2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27088"/>
            <a:ext cx="9144000" cy="536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4" name="TextBox 4"/>
          <p:cNvSpPr txBox="1">
            <a:spLocks noChangeArrowheads="1"/>
          </p:cNvSpPr>
          <p:nvPr/>
        </p:nvSpPr>
        <p:spPr bwMode="auto">
          <a:xfrm>
            <a:off x="350838" y="5718175"/>
            <a:ext cx="1909762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solidFill>
                  <a:srgbClr val="404040"/>
                </a:solidFill>
              </a:rPr>
              <a:t>от</a:t>
            </a:r>
            <a:r>
              <a:rPr lang="ru-RU" sz="1400"/>
              <a:t> </a:t>
            </a:r>
            <a:r>
              <a:rPr lang="ru-RU" sz="3000" b="1">
                <a:solidFill>
                  <a:srgbClr val="404040"/>
                </a:solidFill>
                <a:ea typeface="Helvetica Light"/>
                <a:cs typeface="Helvetica Light"/>
              </a:rPr>
              <a:t>5 388.—</a:t>
            </a:r>
            <a:endParaRPr lang="en-US" sz="3000" b="1">
              <a:solidFill>
                <a:srgbClr val="404040"/>
              </a:solidFill>
              <a:ea typeface="Helvetica Light"/>
              <a:cs typeface="Helvetica Ligh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32125" y="6043613"/>
            <a:ext cx="19431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Игристое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вино </a:t>
            </a:r>
          </a:p>
          <a:p>
            <a:pPr>
              <a:defRPr/>
            </a:pP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MasFi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 Cava Rose</a:t>
            </a: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 (Испания)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73700" y="5724525"/>
            <a:ext cx="1881188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Два бокала </a:t>
            </a:r>
          </a:p>
          <a:p>
            <a:pPr>
              <a:defRPr/>
            </a:pP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для шампанского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00838" y="5772150"/>
            <a:ext cx="2309812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Подарочная упаковка с полноцветной печатью </a:t>
            </a:r>
          </a:p>
        </p:txBody>
      </p:sp>
      <p:sp>
        <p:nvSpPr>
          <p:cNvPr id="18438" name="TextBox 17"/>
          <p:cNvSpPr txBox="1">
            <a:spLocks noChangeArrowheads="1"/>
          </p:cNvSpPr>
          <p:nvPr/>
        </p:nvSpPr>
        <p:spPr bwMode="auto">
          <a:xfrm>
            <a:off x="152400" y="212725"/>
            <a:ext cx="3962400" cy="33813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>
                <a:solidFill>
                  <a:srgbClr val="FF0000"/>
                </a:solidFill>
              </a:rPr>
              <a:t>Специальное предложение к 8 марта</a:t>
            </a:r>
          </a:p>
        </p:txBody>
      </p:sp>
      <p:sp>
        <p:nvSpPr>
          <p:cNvPr id="18439" name="TextBox 18"/>
          <p:cNvSpPr txBox="1">
            <a:spLocks noChangeArrowheads="1"/>
          </p:cNvSpPr>
          <p:nvPr/>
        </p:nvSpPr>
        <p:spPr bwMode="auto">
          <a:xfrm>
            <a:off x="-9525" y="5334000"/>
            <a:ext cx="194468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/>
              <a:t>Розовый сет</a:t>
            </a:r>
          </a:p>
        </p:txBody>
      </p:sp>
      <p:grpSp>
        <p:nvGrpSpPr>
          <p:cNvPr id="18440" name="Группа 1"/>
          <p:cNvGrpSpPr>
            <a:grpSpLocks/>
          </p:cNvGrpSpPr>
          <p:nvPr/>
        </p:nvGrpSpPr>
        <p:grpSpPr bwMode="auto">
          <a:xfrm>
            <a:off x="0" y="6592888"/>
            <a:ext cx="8918575" cy="265112"/>
            <a:chOff x="81996" y="6513791"/>
            <a:chExt cx="8918819" cy="264262"/>
          </a:xfrm>
        </p:grpSpPr>
        <p:cxnSp>
          <p:nvCxnSpPr>
            <p:cNvPr id="11" name="Прямая соединительная линия 10"/>
            <p:cNvCxnSpPr/>
            <p:nvPr/>
          </p:nvCxnSpPr>
          <p:spPr>
            <a:xfrm>
              <a:off x="81996" y="6513791"/>
              <a:ext cx="8891831" cy="0"/>
            </a:xfrm>
            <a:prstGeom prst="line">
              <a:avLst/>
            </a:prstGeom>
            <a:ln w="3175"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442" name="TextBox 11"/>
            <p:cNvSpPr txBox="1">
              <a:spLocks noChangeArrowheads="1"/>
            </p:cNvSpPr>
            <p:nvPr/>
          </p:nvSpPr>
          <p:spPr bwMode="auto">
            <a:xfrm>
              <a:off x="108985" y="6551769"/>
              <a:ext cx="8891830" cy="226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20000"/>
                </a:spcBef>
                <a:buFont typeface="Arial" charset="0"/>
                <a:buNone/>
              </a:pPr>
              <a:r>
                <a:rPr lang="ru-RU" sz="1100" i="1">
                  <a:solidFill>
                    <a:schemeClr val="bg2"/>
                  </a:solidFill>
                  <a:hlinkClick r:id="rId3"/>
                </a:rPr>
                <a:t>adsweets.ru</a:t>
              </a:r>
              <a:r>
                <a:rPr lang="ru-RU" sz="1100" i="1">
                  <a:solidFill>
                    <a:schemeClr val="bg2"/>
                  </a:solidFill>
                </a:rPr>
                <a:t> - Рекламные Вкусности, </a:t>
              </a:r>
              <a:r>
                <a:rPr lang="ru-RU" sz="1100" i="1">
                  <a:solidFill>
                    <a:schemeClr val="bg2"/>
                  </a:solidFill>
                  <a:hlinkClick r:id="rId4"/>
                </a:rPr>
                <a:t>nestandart.ru</a:t>
              </a:r>
              <a:r>
                <a:rPr lang="ru-RU" sz="1100" i="1">
                  <a:solidFill>
                    <a:schemeClr val="bg2"/>
                  </a:solidFill>
                </a:rPr>
                <a:t> - Студия Нестандартной рекламы  7.495.782.20.90  </a:t>
              </a:r>
              <a:r>
                <a:rPr lang="ru-RU" sz="1100" i="1">
                  <a:solidFill>
                    <a:schemeClr val="bg2"/>
                  </a:solidFill>
                  <a:hlinkClick r:id="rId5"/>
                </a:rPr>
                <a:t>zapros@nestandart.ru</a:t>
              </a:r>
              <a:endParaRPr lang="ru-RU" sz="1100" i="1">
                <a:solidFill>
                  <a:schemeClr val="bg2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316913" cy="626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TextBox 4"/>
          <p:cNvSpPr txBox="1">
            <a:spLocks noChangeArrowheads="1"/>
          </p:cNvSpPr>
          <p:nvPr/>
        </p:nvSpPr>
        <p:spPr bwMode="auto">
          <a:xfrm>
            <a:off x="6227763" y="1700213"/>
            <a:ext cx="2271712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solidFill>
                  <a:srgbClr val="404040"/>
                </a:solidFill>
              </a:rPr>
              <a:t>от</a:t>
            </a:r>
            <a:r>
              <a:rPr lang="ru-RU" sz="1400"/>
              <a:t> </a:t>
            </a:r>
            <a:r>
              <a:rPr lang="ru-RU" sz="3000" b="1">
                <a:solidFill>
                  <a:srgbClr val="404040"/>
                </a:solidFill>
                <a:ea typeface="Helvetica Light"/>
                <a:cs typeface="Helvetica Light"/>
              </a:rPr>
              <a:t>9 188.50</a:t>
            </a:r>
            <a:endParaRPr lang="en-US" sz="3000" b="1">
              <a:solidFill>
                <a:srgbClr val="404040"/>
              </a:solidFill>
              <a:ea typeface="Helvetica Light"/>
              <a:cs typeface="Helvetica Ligh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60838" y="5851525"/>
            <a:ext cx="2208212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Конфеты в подарочной упаковке с полноцветной печатью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87413" y="5851525"/>
            <a:ext cx="1620837" cy="554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Шампанское 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  <a:latin typeface="Helvetica Light" charset="0"/>
              <a:ea typeface="Helvetica Light" charset="0"/>
              <a:cs typeface="Helvetica Light" charset="0"/>
            </a:endParaRPr>
          </a:p>
          <a:p>
            <a:pPr>
              <a:defRPr/>
            </a:pP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MOET &amp; CHANDON</a:t>
            </a: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 (Франция)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266700" y="1016000"/>
            <a:ext cx="2309813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Подарочная упаковка с полноцветной </a:t>
            </a:r>
            <a:r>
              <a:rPr lang="ru-RU" sz="100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печатью </a:t>
            </a:r>
            <a:endParaRPr lang="ru-RU" sz="1000" dirty="0">
              <a:solidFill>
                <a:schemeClr val="tx1">
                  <a:lumMod val="75000"/>
                  <a:lumOff val="25000"/>
                </a:schemeClr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69050" y="6002338"/>
            <a:ext cx="2206625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00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Цукаты и орехи в банке</a:t>
            </a:r>
            <a:endParaRPr lang="ru-RU" sz="1000" dirty="0">
              <a:solidFill>
                <a:schemeClr val="tx1">
                  <a:lumMod val="75000"/>
                  <a:lumOff val="25000"/>
                </a:schemeClr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19463" name="TextBox 18"/>
          <p:cNvSpPr txBox="1">
            <a:spLocks noChangeArrowheads="1"/>
          </p:cNvSpPr>
          <p:nvPr/>
        </p:nvSpPr>
        <p:spPr bwMode="auto">
          <a:xfrm>
            <a:off x="152400" y="212725"/>
            <a:ext cx="3962400" cy="33813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>
                <a:solidFill>
                  <a:srgbClr val="FF0000"/>
                </a:solidFill>
              </a:rPr>
              <a:t>Специальное предложение к 8 марта</a:t>
            </a:r>
          </a:p>
        </p:txBody>
      </p:sp>
      <p:sp>
        <p:nvSpPr>
          <p:cNvPr id="19464" name="TextBox 19"/>
          <p:cNvSpPr txBox="1">
            <a:spLocks noChangeArrowheads="1"/>
          </p:cNvSpPr>
          <p:nvPr/>
        </p:nvSpPr>
        <p:spPr bwMode="auto">
          <a:xfrm>
            <a:off x="6500813" y="1363663"/>
            <a:ext cx="1943100" cy="34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/>
              <a:t>Французский сет</a:t>
            </a:r>
          </a:p>
        </p:txBody>
      </p:sp>
      <p:grpSp>
        <p:nvGrpSpPr>
          <p:cNvPr id="19465" name="Группа 1"/>
          <p:cNvGrpSpPr>
            <a:grpSpLocks/>
          </p:cNvGrpSpPr>
          <p:nvPr/>
        </p:nvGrpSpPr>
        <p:grpSpPr bwMode="auto">
          <a:xfrm>
            <a:off x="0" y="6592888"/>
            <a:ext cx="8918575" cy="265112"/>
            <a:chOff x="81996" y="6513791"/>
            <a:chExt cx="8918819" cy="264262"/>
          </a:xfrm>
        </p:grpSpPr>
        <p:cxnSp>
          <p:nvCxnSpPr>
            <p:cNvPr id="2" name="Прямая соединительная линия 10"/>
            <p:cNvCxnSpPr/>
            <p:nvPr/>
          </p:nvCxnSpPr>
          <p:spPr>
            <a:xfrm>
              <a:off x="81996" y="6513791"/>
              <a:ext cx="8891831" cy="0"/>
            </a:xfrm>
            <a:prstGeom prst="line">
              <a:avLst/>
            </a:prstGeom>
            <a:ln w="3175"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467" name="TextBox 11"/>
            <p:cNvSpPr txBox="1">
              <a:spLocks noChangeArrowheads="1"/>
            </p:cNvSpPr>
            <p:nvPr/>
          </p:nvSpPr>
          <p:spPr bwMode="auto">
            <a:xfrm>
              <a:off x="108985" y="6551769"/>
              <a:ext cx="8891830" cy="226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20000"/>
                </a:spcBef>
                <a:buFont typeface="Arial" charset="0"/>
                <a:buNone/>
              </a:pPr>
              <a:r>
                <a:rPr lang="ru-RU" sz="1100" i="1">
                  <a:solidFill>
                    <a:schemeClr val="bg2"/>
                  </a:solidFill>
                  <a:hlinkClick r:id="rId3"/>
                </a:rPr>
                <a:t>adsweets.ru</a:t>
              </a:r>
              <a:r>
                <a:rPr lang="ru-RU" sz="1100" i="1">
                  <a:solidFill>
                    <a:schemeClr val="bg2"/>
                  </a:solidFill>
                </a:rPr>
                <a:t> - Рекламные Вкусности, </a:t>
              </a:r>
              <a:r>
                <a:rPr lang="ru-RU" sz="1100" i="1">
                  <a:solidFill>
                    <a:schemeClr val="bg2"/>
                  </a:solidFill>
                  <a:hlinkClick r:id="rId4"/>
                </a:rPr>
                <a:t>nestandart.ru</a:t>
              </a:r>
              <a:r>
                <a:rPr lang="ru-RU" sz="1100" i="1">
                  <a:solidFill>
                    <a:schemeClr val="bg2"/>
                  </a:solidFill>
                </a:rPr>
                <a:t> - Студия Нестандартной рекламы  7.495.782.20.90  </a:t>
              </a:r>
              <a:r>
                <a:rPr lang="ru-RU" sz="1100" i="1">
                  <a:solidFill>
                    <a:schemeClr val="bg2"/>
                  </a:solidFill>
                  <a:hlinkClick r:id="rId5"/>
                </a:rPr>
                <a:t>zapros@nestandart.ru</a:t>
              </a:r>
              <a:endParaRPr lang="ru-RU" sz="1100" i="1">
                <a:solidFill>
                  <a:schemeClr val="bg2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0"/>
            <a:ext cx="5473700" cy="660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2" name="TextBox 4"/>
          <p:cNvSpPr txBox="1">
            <a:spLocks noChangeArrowheads="1"/>
          </p:cNvSpPr>
          <p:nvPr/>
        </p:nvSpPr>
        <p:spPr bwMode="auto">
          <a:xfrm>
            <a:off x="6562725" y="1679575"/>
            <a:ext cx="191135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solidFill>
                  <a:srgbClr val="404040"/>
                </a:solidFill>
              </a:rPr>
              <a:t>от</a:t>
            </a:r>
            <a:r>
              <a:rPr lang="ru-RU" sz="1400"/>
              <a:t> </a:t>
            </a:r>
            <a:r>
              <a:rPr lang="ru-RU" sz="3000" b="1">
                <a:solidFill>
                  <a:srgbClr val="404040"/>
                </a:solidFill>
                <a:ea typeface="Helvetica Light"/>
                <a:cs typeface="Helvetica Light"/>
              </a:rPr>
              <a:t>3 588.—</a:t>
            </a:r>
            <a:endParaRPr lang="en-US" sz="3000" b="1">
              <a:solidFill>
                <a:srgbClr val="404040"/>
              </a:solidFill>
              <a:ea typeface="Helvetica Light"/>
              <a:cs typeface="Helvetica Ligh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84938" y="2222500"/>
            <a:ext cx="1785937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Водка Белое Озеро 500 мл</a:t>
            </a:r>
          </a:p>
          <a:p>
            <a:pPr algn="r">
              <a:defRPr/>
            </a:pP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с гравировкой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84938" y="3157538"/>
            <a:ext cx="2309812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Подарочная упаковка с полноцветной печатью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51575" y="6226175"/>
            <a:ext cx="3384550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Три стопки для водки с гравировкой </a:t>
            </a:r>
          </a:p>
        </p:txBody>
      </p:sp>
      <p:sp>
        <p:nvSpPr>
          <p:cNvPr id="20486" name="TextBox 19"/>
          <p:cNvSpPr txBox="1">
            <a:spLocks noChangeArrowheads="1"/>
          </p:cNvSpPr>
          <p:nvPr/>
        </p:nvSpPr>
        <p:spPr bwMode="auto">
          <a:xfrm>
            <a:off x="152400" y="212725"/>
            <a:ext cx="2979738" cy="584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>
                <a:solidFill>
                  <a:srgbClr val="FF0000"/>
                </a:solidFill>
              </a:rPr>
              <a:t>Специальное предложение </a:t>
            </a:r>
          </a:p>
          <a:p>
            <a:pPr algn="ctr"/>
            <a:r>
              <a:rPr lang="ru-RU" sz="1600" b="1">
                <a:solidFill>
                  <a:srgbClr val="FF0000"/>
                </a:solidFill>
              </a:rPr>
              <a:t>к 23 февраля</a:t>
            </a:r>
          </a:p>
        </p:txBody>
      </p:sp>
      <p:sp>
        <p:nvSpPr>
          <p:cNvPr id="20487" name="TextBox 20"/>
          <p:cNvSpPr txBox="1">
            <a:spLocks noChangeArrowheads="1"/>
          </p:cNvSpPr>
          <p:nvPr/>
        </p:nvSpPr>
        <p:spPr bwMode="auto">
          <a:xfrm>
            <a:off x="6326188" y="1263650"/>
            <a:ext cx="1944687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/>
              <a:t>Морозный сет</a:t>
            </a:r>
          </a:p>
        </p:txBody>
      </p:sp>
      <p:grpSp>
        <p:nvGrpSpPr>
          <p:cNvPr id="20488" name="Группа 1"/>
          <p:cNvGrpSpPr>
            <a:grpSpLocks/>
          </p:cNvGrpSpPr>
          <p:nvPr/>
        </p:nvGrpSpPr>
        <p:grpSpPr bwMode="auto">
          <a:xfrm>
            <a:off x="0" y="6592888"/>
            <a:ext cx="8918575" cy="265112"/>
            <a:chOff x="81996" y="6513791"/>
            <a:chExt cx="8918819" cy="264262"/>
          </a:xfrm>
        </p:grpSpPr>
        <p:cxnSp>
          <p:nvCxnSpPr>
            <p:cNvPr id="2" name="Прямая соединительная линия 10"/>
            <p:cNvCxnSpPr/>
            <p:nvPr/>
          </p:nvCxnSpPr>
          <p:spPr>
            <a:xfrm>
              <a:off x="81996" y="6513791"/>
              <a:ext cx="8891831" cy="0"/>
            </a:xfrm>
            <a:prstGeom prst="line">
              <a:avLst/>
            </a:prstGeom>
            <a:ln w="3175"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490" name="TextBox 11"/>
            <p:cNvSpPr txBox="1">
              <a:spLocks noChangeArrowheads="1"/>
            </p:cNvSpPr>
            <p:nvPr/>
          </p:nvSpPr>
          <p:spPr bwMode="auto">
            <a:xfrm>
              <a:off x="108985" y="6551769"/>
              <a:ext cx="8891830" cy="226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20000"/>
                </a:spcBef>
                <a:buFont typeface="Arial" charset="0"/>
                <a:buNone/>
              </a:pPr>
              <a:r>
                <a:rPr lang="ru-RU" sz="1100" i="1">
                  <a:solidFill>
                    <a:schemeClr val="bg2"/>
                  </a:solidFill>
                  <a:hlinkClick r:id="rId3"/>
                </a:rPr>
                <a:t>adsweets.ru</a:t>
              </a:r>
              <a:r>
                <a:rPr lang="ru-RU" sz="1100" i="1">
                  <a:solidFill>
                    <a:schemeClr val="bg2"/>
                  </a:solidFill>
                </a:rPr>
                <a:t> - Рекламные Вкусности, </a:t>
              </a:r>
              <a:r>
                <a:rPr lang="ru-RU" sz="1100" i="1">
                  <a:solidFill>
                    <a:schemeClr val="bg2"/>
                  </a:solidFill>
                  <a:hlinkClick r:id="rId4"/>
                </a:rPr>
                <a:t>nestandart.ru</a:t>
              </a:r>
              <a:r>
                <a:rPr lang="ru-RU" sz="1100" i="1">
                  <a:solidFill>
                    <a:schemeClr val="bg2"/>
                  </a:solidFill>
                </a:rPr>
                <a:t> - Студия Нестандартной рекламы  7.495.782.20.90  </a:t>
              </a:r>
              <a:r>
                <a:rPr lang="ru-RU" sz="1100" i="1">
                  <a:solidFill>
                    <a:schemeClr val="bg2"/>
                  </a:solidFill>
                  <a:hlinkClick r:id="rId5"/>
                </a:rPr>
                <a:t>zapros@nestandart.ru</a:t>
              </a:r>
              <a:endParaRPr lang="ru-RU" sz="1100" i="1">
                <a:solidFill>
                  <a:schemeClr val="bg2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68338"/>
            <a:ext cx="8135938" cy="581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6" name="TextBox 4"/>
          <p:cNvSpPr txBox="1">
            <a:spLocks noChangeArrowheads="1"/>
          </p:cNvSpPr>
          <p:nvPr/>
        </p:nvSpPr>
        <p:spPr bwMode="auto">
          <a:xfrm>
            <a:off x="6877050" y="1844675"/>
            <a:ext cx="213042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solidFill>
                  <a:srgbClr val="404040"/>
                </a:solidFill>
              </a:rPr>
              <a:t>от</a:t>
            </a:r>
            <a:r>
              <a:rPr lang="ru-RU" sz="1400"/>
              <a:t> </a:t>
            </a:r>
            <a:r>
              <a:rPr lang="ru-RU" sz="3000" b="1">
                <a:solidFill>
                  <a:srgbClr val="404040"/>
                </a:solidFill>
                <a:ea typeface="Helvetica Light"/>
                <a:cs typeface="Helvetica Light"/>
              </a:rPr>
              <a:t>8 038.50</a:t>
            </a:r>
            <a:endParaRPr lang="en-US" sz="3000" b="1">
              <a:solidFill>
                <a:srgbClr val="404040"/>
              </a:solidFill>
              <a:ea typeface="Helvetica Light"/>
              <a:cs typeface="Helvetica Ligh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94513" y="2452688"/>
            <a:ext cx="25241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Виски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Glenfarclas</a:t>
            </a: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 8 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Y.O.</a:t>
            </a:r>
          </a:p>
          <a:p>
            <a:pPr>
              <a:defRPr/>
            </a:pP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с гравировкой и сургучной печатью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11638" y="5991225"/>
            <a:ext cx="1509712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Два правильных бокала для виски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78163" y="579438"/>
            <a:ext cx="298767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Подарочная упаковка с полноцветной печатью и ложементом из шотландки</a:t>
            </a:r>
          </a:p>
        </p:txBody>
      </p:sp>
      <p:sp>
        <p:nvSpPr>
          <p:cNvPr id="21510" name="TextBox 14"/>
          <p:cNvSpPr txBox="1">
            <a:spLocks noChangeArrowheads="1"/>
          </p:cNvSpPr>
          <p:nvPr/>
        </p:nvSpPr>
        <p:spPr bwMode="auto">
          <a:xfrm>
            <a:off x="152400" y="212725"/>
            <a:ext cx="2979738" cy="584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>
                <a:solidFill>
                  <a:srgbClr val="FF0000"/>
                </a:solidFill>
              </a:rPr>
              <a:t>Специальное предложение </a:t>
            </a:r>
          </a:p>
          <a:p>
            <a:pPr algn="ctr"/>
            <a:r>
              <a:rPr lang="ru-RU" sz="1600" b="1">
                <a:solidFill>
                  <a:srgbClr val="FF0000"/>
                </a:solidFill>
              </a:rPr>
              <a:t>к 23 февраля</a:t>
            </a:r>
          </a:p>
        </p:txBody>
      </p:sp>
      <p:sp>
        <p:nvSpPr>
          <p:cNvPr id="21511" name="TextBox 22"/>
          <p:cNvSpPr txBox="1">
            <a:spLocks noChangeArrowheads="1"/>
          </p:cNvSpPr>
          <p:nvPr/>
        </p:nvSpPr>
        <p:spPr bwMode="auto">
          <a:xfrm>
            <a:off x="6554788" y="1373188"/>
            <a:ext cx="1944687" cy="34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/>
              <a:t>Сет Тартан</a:t>
            </a:r>
          </a:p>
        </p:txBody>
      </p:sp>
      <p:grpSp>
        <p:nvGrpSpPr>
          <p:cNvPr id="21512" name="Группа 1"/>
          <p:cNvGrpSpPr>
            <a:grpSpLocks/>
          </p:cNvGrpSpPr>
          <p:nvPr/>
        </p:nvGrpSpPr>
        <p:grpSpPr bwMode="auto">
          <a:xfrm>
            <a:off x="0" y="6592888"/>
            <a:ext cx="8918575" cy="265112"/>
            <a:chOff x="81996" y="6513791"/>
            <a:chExt cx="8918819" cy="264262"/>
          </a:xfrm>
        </p:grpSpPr>
        <p:cxnSp>
          <p:nvCxnSpPr>
            <p:cNvPr id="11" name="Прямая соединительная линия 10"/>
            <p:cNvCxnSpPr/>
            <p:nvPr/>
          </p:nvCxnSpPr>
          <p:spPr>
            <a:xfrm>
              <a:off x="81996" y="6513791"/>
              <a:ext cx="8891831" cy="0"/>
            </a:xfrm>
            <a:prstGeom prst="line">
              <a:avLst/>
            </a:prstGeom>
            <a:ln w="3175"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514" name="TextBox 11"/>
            <p:cNvSpPr txBox="1">
              <a:spLocks noChangeArrowheads="1"/>
            </p:cNvSpPr>
            <p:nvPr/>
          </p:nvSpPr>
          <p:spPr bwMode="auto">
            <a:xfrm>
              <a:off x="108985" y="6551769"/>
              <a:ext cx="8891830" cy="226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20000"/>
                </a:spcBef>
                <a:buFont typeface="Arial" charset="0"/>
                <a:buNone/>
              </a:pPr>
              <a:r>
                <a:rPr lang="ru-RU" sz="1100" i="1">
                  <a:solidFill>
                    <a:schemeClr val="bg2"/>
                  </a:solidFill>
                  <a:hlinkClick r:id="rId3"/>
                </a:rPr>
                <a:t>adsweets.ru</a:t>
              </a:r>
              <a:r>
                <a:rPr lang="ru-RU" sz="1100" i="1">
                  <a:solidFill>
                    <a:schemeClr val="bg2"/>
                  </a:solidFill>
                </a:rPr>
                <a:t> - Рекламные Вкусности, </a:t>
              </a:r>
              <a:r>
                <a:rPr lang="ru-RU" sz="1100" i="1">
                  <a:solidFill>
                    <a:schemeClr val="bg2"/>
                  </a:solidFill>
                  <a:hlinkClick r:id="rId4"/>
                </a:rPr>
                <a:t>nestandart.ru</a:t>
              </a:r>
              <a:r>
                <a:rPr lang="ru-RU" sz="1100" i="1">
                  <a:solidFill>
                    <a:schemeClr val="bg2"/>
                  </a:solidFill>
                </a:rPr>
                <a:t> - Студия Нестандартной рекламы  7.495.782.20.90  </a:t>
              </a:r>
              <a:r>
                <a:rPr lang="ru-RU" sz="1100" i="1">
                  <a:solidFill>
                    <a:schemeClr val="bg2"/>
                  </a:solidFill>
                  <a:hlinkClick r:id="rId5"/>
                </a:rPr>
                <a:t>zapros@nestandart.ru</a:t>
              </a:r>
              <a:endParaRPr lang="ru-RU" sz="1100" i="1">
                <a:solidFill>
                  <a:schemeClr val="bg2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404813"/>
            <a:ext cx="8388350" cy="623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TextBox 4"/>
          <p:cNvSpPr txBox="1">
            <a:spLocks noChangeArrowheads="1"/>
          </p:cNvSpPr>
          <p:nvPr/>
        </p:nvSpPr>
        <p:spPr bwMode="auto">
          <a:xfrm>
            <a:off x="179388" y="2852738"/>
            <a:ext cx="244792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solidFill>
                  <a:srgbClr val="404040"/>
                </a:solidFill>
              </a:rPr>
              <a:t>от</a:t>
            </a:r>
            <a:r>
              <a:rPr lang="ru-RU" sz="1400"/>
              <a:t> </a:t>
            </a:r>
            <a:r>
              <a:rPr lang="ru-RU" sz="3000" b="1">
                <a:solidFill>
                  <a:srgbClr val="404040"/>
                </a:solidFill>
                <a:ea typeface="Helvetica Light"/>
                <a:cs typeface="Helvetica Light"/>
              </a:rPr>
              <a:t>10 338.50</a:t>
            </a:r>
            <a:endParaRPr lang="en-US" sz="3000" b="1">
              <a:solidFill>
                <a:srgbClr val="404040"/>
              </a:solidFill>
              <a:ea typeface="Helvetica Light"/>
              <a:cs typeface="Helvetica Ligh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9388" y="1196975"/>
            <a:ext cx="5518150" cy="854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Две бутылки 12-летнего виски из разных регионов Шотландии. </a:t>
            </a:r>
          </a:p>
          <a:p>
            <a:pPr>
              <a:defRPr/>
            </a:pP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Glenlivet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из </a:t>
            </a:r>
            <a:r>
              <a:rPr lang="ru-RU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Спейсайда</a:t>
            </a: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 и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Bowmore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из </a:t>
            </a:r>
            <a:r>
              <a:rPr lang="ru-RU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Айлы</a:t>
            </a: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 в комплекте </a:t>
            </a:r>
          </a:p>
          <a:p>
            <a:pPr>
              <a:defRPr/>
            </a:pP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с дегустационными бокалами.</a:t>
            </a:r>
          </a:p>
          <a:p>
            <a:pPr>
              <a:defRPr/>
            </a:pPr>
            <a:endParaRPr lang="ru-RU" sz="1000" dirty="0">
              <a:solidFill>
                <a:schemeClr val="tx1">
                  <a:lumMod val="75000"/>
                  <a:lumOff val="25000"/>
                </a:schemeClr>
              </a:solidFill>
              <a:latin typeface="Helvetica Light" charset="0"/>
              <a:ea typeface="Helvetica Light" charset="0"/>
              <a:cs typeface="Helvetica Light" charset="0"/>
            </a:endParaRPr>
          </a:p>
          <a:p>
            <a:pPr>
              <a:defRPr/>
            </a:pP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Идеально, чтобы оценить палитру вкусов шотландского виски.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1850" y="5969000"/>
            <a:ext cx="1620838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Два правильных бокала для виски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32313" y="5969000"/>
            <a:ext cx="2309812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Подарочная упаковка с полноцветной печатью </a:t>
            </a:r>
          </a:p>
        </p:txBody>
      </p:sp>
      <p:sp>
        <p:nvSpPr>
          <p:cNvPr id="22534" name="TextBox 17"/>
          <p:cNvSpPr txBox="1">
            <a:spLocks noChangeArrowheads="1"/>
          </p:cNvSpPr>
          <p:nvPr/>
        </p:nvSpPr>
        <p:spPr bwMode="auto">
          <a:xfrm>
            <a:off x="152400" y="212725"/>
            <a:ext cx="2979738" cy="584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>
                <a:solidFill>
                  <a:srgbClr val="FF0000"/>
                </a:solidFill>
              </a:rPr>
              <a:t>Специальное предложение </a:t>
            </a:r>
          </a:p>
          <a:p>
            <a:pPr algn="ctr"/>
            <a:r>
              <a:rPr lang="ru-RU" sz="1600" b="1">
                <a:solidFill>
                  <a:srgbClr val="FF0000"/>
                </a:solidFill>
              </a:rPr>
              <a:t>к 23 февраля</a:t>
            </a:r>
          </a:p>
        </p:txBody>
      </p:sp>
      <p:sp>
        <p:nvSpPr>
          <p:cNvPr id="22535" name="TextBox 18"/>
          <p:cNvSpPr txBox="1">
            <a:spLocks noChangeArrowheads="1"/>
          </p:cNvSpPr>
          <p:nvPr/>
        </p:nvSpPr>
        <p:spPr bwMode="auto">
          <a:xfrm>
            <a:off x="147638" y="2352675"/>
            <a:ext cx="1944687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/>
              <a:t>Шотландский сет</a:t>
            </a:r>
          </a:p>
        </p:txBody>
      </p:sp>
      <p:grpSp>
        <p:nvGrpSpPr>
          <p:cNvPr id="22536" name="Группа 1"/>
          <p:cNvGrpSpPr>
            <a:grpSpLocks/>
          </p:cNvGrpSpPr>
          <p:nvPr/>
        </p:nvGrpSpPr>
        <p:grpSpPr bwMode="auto">
          <a:xfrm>
            <a:off x="0" y="6592888"/>
            <a:ext cx="8918575" cy="265112"/>
            <a:chOff x="81996" y="6513791"/>
            <a:chExt cx="8918819" cy="264262"/>
          </a:xfrm>
        </p:grpSpPr>
        <p:cxnSp>
          <p:nvCxnSpPr>
            <p:cNvPr id="11" name="Прямая соединительная линия 10"/>
            <p:cNvCxnSpPr/>
            <p:nvPr/>
          </p:nvCxnSpPr>
          <p:spPr>
            <a:xfrm>
              <a:off x="81996" y="6513791"/>
              <a:ext cx="8891831" cy="0"/>
            </a:xfrm>
            <a:prstGeom prst="line">
              <a:avLst/>
            </a:prstGeom>
            <a:ln w="3175"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538" name="TextBox 11"/>
            <p:cNvSpPr txBox="1">
              <a:spLocks noChangeArrowheads="1"/>
            </p:cNvSpPr>
            <p:nvPr/>
          </p:nvSpPr>
          <p:spPr bwMode="auto">
            <a:xfrm>
              <a:off x="108985" y="6551769"/>
              <a:ext cx="8891830" cy="226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20000"/>
                </a:spcBef>
                <a:buFont typeface="Arial" charset="0"/>
                <a:buNone/>
              </a:pPr>
              <a:r>
                <a:rPr lang="ru-RU" sz="1100" i="1">
                  <a:solidFill>
                    <a:schemeClr val="bg2"/>
                  </a:solidFill>
                  <a:hlinkClick r:id="rId3"/>
                </a:rPr>
                <a:t>adsweets.ru</a:t>
              </a:r>
              <a:r>
                <a:rPr lang="ru-RU" sz="1100" i="1">
                  <a:solidFill>
                    <a:schemeClr val="bg2"/>
                  </a:solidFill>
                </a:rPr>
                <a:t> - Рекламные Вкусности, </a:t>
              </a:r>
              <a:r>
                <a:rPr lang="ru-RU" sz="1100" i="1">
                  <a:solidFill>
                    <a:schemeClr val="bg2"/>
                  </a:solidFill>
                  <a:hlinkClick r:id="rId4"/>
                </a:rPr>
                <a:t>nestandart.ru</a:t>
              </a:r>
              <a:r>
                <a:rPr lang="ru-RU" sz="1100" i="1">
                  <a:solidFill>
                    <a:schemeClr val="bg2"/>
                  </a:solidFill>
                </a:rPr>
                <a:t> - Студия Нестандартной рекламы  7.495.782.20.90  </a:t>
              </a:r>
              <a:r>
                <a:rPr lang="ru-RU" sz="1100" i="1">
                  <a:solidFill>
                    <a:schemeClr val="bg2"/>
                  </a:solidFill>
                  <a:hlinkClick r:id="rId5"/>
                </a:rPr>
                <a:t>zapros@nestandart.ru</a:t>
              </a:r>
              <a:endParaRPr lang="ru-RU" sz="1100" i="1">
                <a:solidFill>
                  <a:schemeClr val="bg2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Оформление по умолчанию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43766</TotalTime>
  <Words>3182</Words>
  <Application>Microsoft Office PowerPoint</Application>
  <PresentationFormat>Экран (4:3)</PresentationFormat>
  <Paragraphs>724</Paragraphs>
  <Slides>40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5" baseType="lpstr">
      <vt:lpstr>Trebuchet MS</vt:lpstr>
      <vt:lpstr>Arial</vt:lpstr>
      <vt:lpstr>Helvetica Light</vt:lpstr>
      <vt:lpstr>Calibri</vt:lpstr>
      <vt:lpstr>Оформление по умолчанию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Ulia</dc:creator>
  <cp:lastModifiedBy>E</cp:lastModifiedBy>
  <cp:revision>1394</cp:revision>
  <cp:lastPrinted>2016-05-27T08:02:02Z</cp:lastPrinted>
  <dcterms:created xsi:type="dcterms:W3CDTF">2011-02-11T13:50:05Z</dcterms:created>
  <dcterms:modified xsi:type="dcterms:W3CDTF">2018-02-07T05:15:04Z</dcterms:modified>
</cp:coreProperties>
</file>