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1" r:id="rId3"/>
    <p:sldId id="299" r:id="rId4"/>
    <p:sldId id="300" r:id="rId5"/>
    <p:sldId id="302" r:id="rId6"/>
    <p:sldId id="307" r:id="rId7"/>
    <p:sldId id="303" r:id="rId8"/>
    <p:sldId id="304" r:id="rId9"/>
    <p:sldId id="305" r:id="rId10"/>
    <p:sldId id="308" r:id="rId11"/>
    <p:sldId id="309" r:id="rId12"/>
    <p:sldId id="310" r:id="rId13"/>
    <p:sldId id="311" r:id="rId14"/>
    <p:sldId id="315" r:id="rId15"/>
    <p:sldId id="313" r:id="rId16"/>
    <p:sldId id="31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040C-4E49-496B-A5BD-47470235CB1E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6D6B-E0B5-4953-8F20-B21F7637E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B10F-C9A2-40A7-9CB4-678C37AE0BC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1896-0D93-40EE-88CE-12CE72748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C904-D515-4417-9753-3D94FD6A0DE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78D1-183F-4585-84E7-7ADA7424A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DDA1-B68A-4809-887F-CB5BB71F534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B05A-BFE6-4646-BF53-CF179B12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7387-2150-46EA-9215-3623EED1AB6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A476-51AA-45CE-BD9B-7FA5AEB5D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03CB-E7BB-4333-A523-22BC3F20A35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547-F6A4-43FD-8F62-FB9B4E73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157D-072D-428C-8EB5-B34653D48A3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3751-8389-4F93-8ACF-6EC9D1FA5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0378-48FA-492E-AA0A-26DC0B6A3A5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3D22-2C69-4C48-B128-2E32FE3C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7DFC-179A-42F7-A3EC-395461FEC61B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FEE0-B375-42CC-920B-5715C26D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A0E5-592D-452B-B6AF-A3D44131E9D0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B3BF-A719-4D09-B89E-6E90E960D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F3A1-85C2-4DDF-B8F4-219E3C83C07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C179-824E-4855-94FC-109CA4088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92662-40BE-43F7-B427-C2DDAB0E79E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D8C56-C7DC-4CD7-BAB2-524D167C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instagram.com/vkusno.adswee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standart.ru/" TargetMode="External"/><Relationship Id="rId5" Type="http://schemas.openxmlformats.org/officeDocument/2006/relationships/hyperlink" Target="http://www.adsweets.ru/" TargetMode="External"/><Relationship Id="rId4" Type="http://schemas.openxmlformats.org/officeDocument/2006/relationships/hyperlink" Target="mailto:zapros@nestandar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>
                <a:latin typeface="Arial" charset="0"/>
              </a:rPr>
              <a:t>Шоколадные подарки для женщин — 2018</a:t>
            </a:r>
          </a:p>
        </p:txBody>
      </p:sp>
      <p:pic>
        <p:nvPicPr>
          <p:cNvPr id="25604" name="Picture 13" descr="adsweets-logo-70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620713"/>
            <a:ext cx="5826125" cy="341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uss79\Рабочий стол\Новая папка (3)\060_06_фиес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824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463" y="620713"/>
            <a:ext cx="4392612" cy="5329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ФИЕСТА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Драже «Фундук в белом шоколаде» с декором,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Конфета «Гармония» / Вес: 35г (2 шт.) Ванильное суфле и вишневое желе в горьком шоколаде с декором; Конфеты «Солнечный финик» в горьком шоколаде.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215г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25,5х19,5х2,5см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1340,00 руб.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0825" y="765175"/>
            <a:ext cx="4429125" cy="19431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ПОДАРОК 023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Конфеты желейные «Виноград» в горьком шоколаде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105г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8,5х6х17,5см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415,00 руб.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2" descr="C:\Documents and Settings\uss79\Рабочий стол\Новая папка (3)\соло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3671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uss79\Рабочий стол\Новая папка (3)\12_Подар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213100"/>
            <a:ext cx="37068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3744913" y="692150"/>
            <a:ext cx="45720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Calibri" pitchFamily="34" charset="0"/>
              </a:rPr>
              <a:t>ПОДАРОК</a:t>
            </a:r>
          </a:p>
          <a:p>
            <a:pPr algn="ctr"/>
            <a:r>
              <a:rPr lang="ru-RU" sz="1100" b="1" i="1">
                <a:latin typeface="Calibri" pitchFamily="34" charset="0"/>
              </a:rPr>
              <a:t/>
            </a:r>
            <a:br>
              <a:rPr lang="ru-RU" sz="11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«Шоколадное суфле», «Ванильное </a:t>
            </a:r>
          </a:p>
          <a:p>
            <a:pPr algn="ctr"/>
            <a:r>
              <a:rPr lang="ru-RU" sz="1100" b="1">
                <a:latin typeface="Calibri" pitchFamily="34" charset="0"/>
              </a:rPr>
              <a:t>суфле», «Кофейное суфле» </a:t>
            </a:r>
          </a:p>
          <a:p>
            <a:pPr algn="ctr"/>
            <a:r>
              <a:rPr lang="ru-RU" sz="1100" b="1">
                <a:latin typeface="Calibri" pitchFamily="34" charset="0"/>
              </a:rPr>
              <a:t>в горьком шоколаде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200г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10х10х13см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565,00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0113" y="620713"/>
            <a:ext cx="4427537" cy="5329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ПОДАРОК 024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 Конфеты «Ванильное суфле» в горьком шоколаде</a:t>
            </a: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150г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9х5,5х24см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530,00 руб.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2" descr="C:\Documents and Settings\uss79\Рабочий стол\Новая папка (3)\Соло-№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196975"/>
            <a:ext cx="26019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Documents and Settings\uss79\Рабочий стол\Новая папка (3)\044_Восьмигран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81075"/>
            <a:ext cx="5435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95738" y="1052513"/>
            <a:ext cx="5003800" cy="24479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ВОСЬМИГРАННИК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Шоколадные конфеты «Ассорти» со сливочной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и шоколадной начинками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200г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22,5х22,5х4см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795,00 руб.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79388" y="4437063"/>
            <a:ext cx="42116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Calibri" pitchFamily="34" charset="0"/>
              </a:rPr>
              <a:t>ОТКРЫТКА «СЧАСТЬЯ!»</a:t>
            </a:r>
          </a:p>
          <a:p>
            <a:pPr algn="ctr"/>
            <a:r>
              <a:rPr lang="ru-RU" sz="1000" b="1">
                <a:latin typeface="Calibri" pitchFamily="34" charset="0"/>
              </a:rPr>
              <a:t>Арт. В.ШКг669.100-ям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 b="1">
                <a:latin typeface="Calibri" pitchFamily="34" charset="0"/>
              </a:rPr>
              <a:t>Вложение: </a:t>
            </a:r>
          </a:p>
          <a:p>
            <a:pPr algn="ctr"/>
            <a:r>
              <a:rPr lang="ru-RU" sz="1000" b="1">
                <a:latin typeface="Calibri" pitchFamily="34" charset="0"/>
              </a:rPr>
              <a:t>Шоколад горький с декором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 </a:t>
            </a:r>
            <a:r>
              <a:rPr lang="ru-RU" sz="1000" b="1">
                <a:latin typeface="Calibri" pitchFamily="34" charset="0"/>
              </a:rPr>
              <a:t>Размер: </a:t>
            </a:r>
            <a:r>
              <a:rPr lang="ru-RU" sz="1000">
                <a:latin typeface="Calibri" pitchFamily="34" charset="0"/>
              </a:rPr>
              <a:t>17,5</a:t>
            </a:r>
            <a:r>
              <a:rPr lang="en-US" sz="1000">
                <a:latin typeface="Calibri" pitchFamily="34" charset="0"/>
              </a:rPr>
              <a:t>x</a:t>
            </a:r>
            <a:r>
              <a:rPr lang="ru-RU" sz="1000">
                <a:latin typeface="Calibri" pitchFamily="34" charset="0"/>
              </a:rPr>
              <a:t>14,5</a:t>
            </a:r>
            <a:r>
              <a:rPr lang="en-US" sz="1000">
                <a:latin typeface="Calibri" pitchFamily="34" charset="0"/>
              </a:rPr>
              <a:t>x</a:t>
            </a:r>
            <a:r>
              <a:rPr lang="ru-RU" sz="1000">
                <a:latin typeface="Calibri" pitchFamily="34" charset="0"/>
              </a:rPr>
              <a:t>1см</a:t>
            </a:r>
          </a:p>
          <a:p>
            <a:pPr algn="ctr"/>
            <a:r>
              <a:rPr lang="ru-RU" sz="1000" b="1">
                <a:latin typeface="Calibri" pitchFamily="34" charset="0"/>
              </a:rPr>
              <a:t>Вес: </a:t>
            </a:r>
            <a:r>
              <a:rPr lang="ru-RU" sz="1000">
                <a:latin typeface="Calibri" pitchFamily="34" charset="0"/>
              </a:rPr>
              <a:t>100г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Стоимость: </a:t>
            </a:r>
            <a:r>
              <a:rPr lang="ru-RU" sz="1000" b="1">
                <a:solidFill>
                  <a:srgbClr val="FF0000"/>
                </a:solidFill>
                <a:latin typeface="Calibri" pitchFamily="34" charset="0"/>
              </a:rPr>
              <a:t> 430 руб.</a:t>
            </a:r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endParaRPr lang="ru-RU" sz="1000">
              <a:latin typeface="Calibri" pitchFamily="34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4663" y="4471988"/>
            <a:ext cx="42116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Calibri" pitchFamily="34" charset="0"/>
              </a:rPr>
              <a:t>ОТКРЫТКА «СЧАСТЬЯ, МИРА И ДОБРА!»</a:t>
            </a:r>
            <a:br>
              <a:rPr lang="ru-RU" sz="1400" b="1" i="1">
                <a:latin typeface="Calibri" pitchFamily="34" charset="0"/>
              </a:rPr>
            </a:br>
            <a:r>
              <a:rPr lang="ru-RU" sz="1000" b="1">
                <a:latin typeface="Calibri" pitchFamily="34" charset="0"/>
              </a:rPr>
              <a:t>Арт. ШКб680.100-кзк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 b="1">
                <a:latin typeface="Calibri" pitchFamily="34" charset="0"/>
              </a:rPr>
              <a:t>Вложение: </a:t>
            </a:r>
          </a:p>
          <a:p>
            <a:pPr algn="ctr"/>
            <a:r>
              <a:rPr lang="ru-RU" sz="1000" b="1">
                <a:latin typeface="Calibri" pitchFamily="34" charset="0"/>
              </a:rPr>
              <a:t>Шоколад белый с декором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 </a:t>
            </a:r>
            <a:r>
              <a:rPr lang="ru-RU" sz="1000" b="1">
                <a:latin typeface="Calibri" pitchFamily="34" charset="0"/>
              </a:rPr>
              <a:t>Размер: </a:t>
            </a:r>
            <a:r>
              <a:rPr lang="ru-RU" sz="1000">
                <a:latin typeface="Calibri" pitchFamily="34" charset="0"/>
              </a:rPr>
              <a:t>17,5</a:t>
            </a:r>
            <a:r>
              <a:rPr lang="en-US" sz="1000">
                <a:latin typeface="Calibri" pitchFamily="34" charset="0"/>
              </a:rPr>
              <a:t>x</a:t>
            </a:r>
            <a:r>
              <a:rPr lang="ru-RU" sz="1000">
                <a:latin typeface="Calibri" pitchFamily="34" charset="0"/>
              </a:rPr>
              <a:t>14,5</a:t>
            </a:r>
            <a:r>
              <a:rPr lang="en-US" sz="1000">
                <a:latin typeface="Calibri" pitchFamily="34" charset="0"/>
              </a:rPr>
              <a:t>x</a:t>
            </a:r>
            <a:r>
              <a:rPr lang="ru-RU" sz="1000">
                <a:latin typeface="Calibri" pitchFamily="34" charset="0"/>
              </a:rPr>
              <a:t>1см</a:t>
            </a:r>
          </a:p>
          <a:p>
            <a:pPr algn="ctr"/>
            <a:r>
              <a:rPr lang="ru-RU" sz="1000" b="1">
                <a:latin typeface="Calibri" pitchFamily="34" charset="0"/>
              </a:rPr>
              <a:t>Вес: </a:t>
            </a:r>
            <a:r>
              <a:rPr lang="ru-RU" sz="1000">
                <a:latin typeface="Calibri" pitchFamily="34" charset="0"/>
              </a:rPr>
              <a:t>100г</a:t>
            </a:r>
          </a:p>
          <a:p>
            <a:pPr algn="ctr"/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Стоимость: </a:t>
            </a:r>
            <a:r>
              <a:rPr lang="ru-RU" sz="1000" b="1">
                <a:solidFill>
                  <a:srgbClr val="FF0000"/>
                </a:solidFill>
                <a:latin typeface="Calibri" pitchFamily="34" charset="0"/>
              </a:rPr>
              <a:t> 430 руб.</a:t>
            </a:r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endParaRPr lang="ru-RU" sz="1000">
              <a:latin typeface="Calibri" pitchFamily="34" charset="0"/>
            </a:endParaRPr>
          </a:p>
        </p:txBody>
      </p:sp>
      <p:pic>
        <p:nvPicPr>
          <p:cNvPr id="28679" name="Picture 7" descr="conf-otkry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0713"/>
            <a:ext cx="3748088" cy="3621087"/>
          </a:xfrm>
          <a:prstGeom prst="rect">
            <a:avLst/>
          </a:prstGeom>
          <a:noFill/>
        </p:spPr>
      </p:pic>
      <p:pic>
        <p:nvPicPr>
          <p:cNvPr id="28680" name="Picture 8" descr="conf-otkry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49275"/>
            <a:ext cx="3681413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ru-RU" sz="2800" b="1" smtClean="0"/>
              <a:t>Указаны цены на тиражи от 100 штук. Тиражи от 50 штук — примерно +30%. Стоимость включает НДС.</a:t>
            </a:r>
          </a:p>
          <a:p>
            <a:r>
              <a:rPr lang="ru-RU" sz="2800" smtClean="0"/>
              <a:t>Персонализация (бирка, открытка, лого на ленте или тиснение на коробке) — </a:t>
            </a:r>
            <a:r>
              <a:rPr lang="ru-RU" sz="2800" b="1" smtClean="0"/>
              <a:t>100 рублей</a:t>
            </a:r>
            <a:r>
              <a:rPr lang="ru-RU" sz="2800" smtClean="0"/>
              <a:t>. Отдельно считается:</a:t>
            </a:r>
          </a:p>
          <a:p>
            <a:pPr lvl="1"/>
            <a:r>
              <a:rPr lang="ru-RU" sz="2400" smtClean="0"/>
              <a:t>изготовление коробок с индивидуальным дизайном;</a:t>
            </a:r>
          </a:p>
          <a:p>
            <a:pPr lvl="1"/>
            <a:r>
              <a:rPr lang="ru-RU" sz="2400" smtClean="0"/>
              <a:t>нанесение логотипов непосредственно на конфеты.</a:t>
            </a:r>
          </a:p>
          <a:p>
            <a:r>
              <a:rPr lang="ru-RU" sz="2800" smtClean="0"/>
              <a:t>Срок производства — </a:t>
            </a:r>
            <a:r>
              <a:rPr lang="ru-RU" sz="2800" b="1" smtClean="0"/>
              <a:t>7–10 рабочих дней</a:t>
            </a:r>
            <a:r>
              <a:rPr lang="ru-RU" sz="2800" smtClean="0"/>
              <a:t> с момента 100% предоплаты.</a:t>
            </a:r>
          </a:p>
          <a:p>
            <a:r>
              <a:rPr lang="ru-RU" sz="2800" smtClean="0"/>
              <a:t>Стоимость доставки по Москве — </a:t>
            </a:r>
            <a:r>
              <a:rPr lang="ru-RU" sz="2800" b="1" smtClean="0"/>
              <a:t>от 2000 рублей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692150"/>
            <a:ext cx="3689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/>
          </p:cNvSpPr>
          <p:nvPr/>
        </p:nvSpPr>
        <p:spPr bwMode="auto">
          <a:xfrm>
            <a:off x="468313" y="2997200"/>
            <a:ext cx="8229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>
                <a:latin typeface="Calibri" pitchFamily="34" charset="0"/>
              </a:rPr>
              <a:t>Рекламные Вкусности ADSWEETS  и Студия Нестандартной рекламы: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i="1">
                <a:latin typeface="Calibri" pitchFamily="34" charset="0"/>
              </a:rPr>
              <a:t>главный телефон: +7.495.782.20.90</a:t>
            </a:r>
            <a:br>
              <a:rPr lang="ru-RU" i="1">
                <a:latin typeface="Calibri" pitchFamily="34" charset="0"/>
              </a:rPr>
            </a:br>
            <a:endParaRPr lang="ru-RU" i="1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i="1">
                <a:latin typeface="Calibri" pitchFamily="34" charset="0"/>
              </a:rPr>
              <a:t>телефон офиса: +7.499.929.53.10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i="1">
                <a:latin typeface="Calibri" pitchFamily="34" charset="0"/>
              </a:rPr>
              <a:t>E-mail: </a:t>
            </a:r>
            <a:r>
              <a:rPr lang="ru-RU" i="1">
                <a:latin typeface="Calibri" pitchFamily="34" charset="0"/>
                <a:hlinkClick r:id="rId4"/>
              </a:rPr>
              <a:t>zapros@nestandart.ru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 i="1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i="1">
                <a:latin typeface="Calibri" pitchFamily="34" charset="0"/>
              </a:rPr>
              <a:t>Сайты: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  <a:hlinkClick r:id="rId5"/>
              </a:rPr>
              <a:t>http://www.adsweets.ru</a:t>
            </a:r>
            <a:r>
              <a:rPr lang="ru-RU" i="1">
                <a:latin typeface="Calibri" pitchFamily="34" charset="0"/>
              </a:rPr>
              <a:t> - Рекламные Вкусности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  <a:hlinkClick r:id="rId6"/>
              </a:rPr>
              <a:t>http://www.nestandart.ru</a:t>
            </a:r>
            <a:r>
              <a:rPr lang="ru-RU" i="1">
                <a:latin typeface="Calibri" pitchFamily="34" charset="0"/>
              </a:rPr>
              <a:t> - Студия Нестандартной рекламы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  <a:hlinkClick r:id="rId7"/>
              </a:rPr>
              <a:t>https://www.instagram.com/vkusno.adsweets</a:t>
            </a:r>
            <a:r>
              <a:rPr lang="ru-RU" i="1">
                <a:latin typeface="Calibri" pitchFamily="34" charset="0"/>
              </a:rPr>
              <a:t> - Наш Инстаграм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4787900" y="620713"/>
            <a:ext cx="43561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>
                <a:latin typeface="Calibri" pitchFamily="34" charset="0"/>
              </a:rPr>
              <a:t>АВТОГРАФ</a:t>
            </a:r>
          </a:p>
          <a:p>
            <a:pPr algn="ctr"/>
            <a:r>
              <a:rPr lang="ru-RU" sz="1100" b="1" i="1">
                <a:latin typeface="Calibri" pitchFamily="34" charset="0"/>
              </a:rPr>
              <a:t/>
            </a:r>
            <a:br>
              <a:rPr lang="ru-RU" sz="11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«О-ля-ля» из кофейного, шоколадного суфле и безе </a:t>
            </a:r>
          </a:p>
          <a:p>
            <a:pPr algn="ctr"/>
            <a:r>
              <a:rPr lang="ru-RU" sz="1100" b="1">
                <a:latin typeface="Calibri" pitchFamily="34" charset="0"/>
              </a:rPr>
              <a:t>в горьком шоколаде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195г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8,5х8,5х20см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 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700,00 руб.</a:t>
            </a:r>
          </a:p>
        </p:txBody>
      </p:sp>
      <p:pic>
        <p:nvPicPr>
          <p:cNvPr id="13315" name="Picture 2" descr="C:\Documents and Settings\uss79\Рабочий стол\Новая папка (3)\093_16_автогра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388" y="476250"/>
            <a:ext cx="4248150" cy="2808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ПОДАРОК 045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«Цукаты в горьком шоколаде «Апельсиновые корочки», «Цукаты в белом шоколаде «Апельсиновые корочки»</a:t>
            </a:r>
            <a:endParaRPr lang="ru-RU" sz="1100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80г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23х5,5х6см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485,00 руб.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 descr="C:\Documents and Settings\uss79\Рабочий стол\Новая папка (3)\9_Подарок_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uss79\Рабочий стол\Новая папка (3)\Сладкие-минуты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863" y="2420938"/>
            <a:ext cx="274002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932363" y="692150"/>
            <a:ext cx="3455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СЛАДКИЕ МИНУТЫ</a:t>
            </a:r>
          </a:p>
          <a:p>
            <a:pPr algn="ctr"/>
            <a:r>
              <a:rPr lang="ru-RU" sz="1200" b="1" i="1">
                <a:latin typeface="Calibri" pitchFamily="34" charset="0"/>
              </a:rPr>
              <a:t/>
            </a:r>
            <a:br>
              <a:rPr lang="ru-RU" sz="12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«Солнечный финик», «Солнечный абрикос», «Солнечная слива» в горьком шоколаде</a:t>
            </a:r>
            <a:endParaRPr lang="ru-RU" sz="1100">
              <a:latin typeface="Calibri" pitchFamily="34" charset="0"/>
            </a:endParaRP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150г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</a:t>
            </a:r>
            <a:r>
              <a:rPr lang="en-US" sz="1100">
                <a:latin typeface="Calibri" pitchFamily="34" charset="0"/>
              </a:rPr>
              <a:t>5x10x20</a:t>
            </a:r>
            <a:r>
              <a:rPr lang="ru-RU" sz="1100">
                <a:latin typeface="Calibri" pitchFamily="34" charset="0"/>
              </a:rPr>
              <a:t>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 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420,00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Documents and Settings\uss79\Рабочий стол\Новая папка (3)\143_14_Привилегия-мал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105025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uss79\Рабочий стол\Новая папка (3)\046_06_Гостин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92375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950" y="981075"/>
            <a:ext cx="4608513" cy="24479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ГОСТИНЕЦ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Сухофрукты в горьком шоколаде «Солнечный финик»,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«Солнечный абрикос», «Солнечная слива»</a:t>
            </a:r>
            <a:endParaRPr lang="ru-RU" sz="1100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75г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11х10,5х4см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 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290,00 руб.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4284663" y="1109663"/>
            <a:ext cx="46799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ШТРИХ</a:t>
            </a:r>
          </a:p>
          <a:p>
            <a:pPr algn="ctr"/>
            <a:r>
              <a:rPr lang="ru-RU" sz="1200" b="1" i="1">
                <a:latin typeface="Calibri" pitchFamily="34" charset="0"/>
              </a:rPr>
              <a:t/>
            </a:r>
            <a:br>
              <a:rPr lang="ru-RU" sz="12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ручной работы</a:t>
            </a:r>
            <a:endParaRPr lang="ru-RU" sz="1100">
              <a:latin typeface="Calibri" pitchFamily="34" charset="0"/>
            </a:endParaRP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40г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18х6,5х5см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340,00 руб.</a:t>
            </a:r>
          </a:p>
          <a:p>
            <a:pPr algn="ctr"/>
            <a:endParaRPr lang="ru-RU" sz="11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388" y="404813"/>
            <a:ext cx="4248150" cy="30241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ФЕЙЕРВЕРК МАЛЫЙ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Конфеты ручной работы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120г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16х12х4см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785,00 руб.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4392613" y="846138"/>
            <a:ext cx="4572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ПОДАРОК 004</a:t>
            </a:r>
          </a:p>
          <a:p>
            <a:pPr algn="ctr"/>
            <a:r>
              <a:rPr lang="ru-RU" sz="1200" b="1" i="1">
                <a:latin typeface="Calibri" pitchFamily="34" charset="0"/>
              </a:rPr>
              <a:t/>
            </a:r>
            <a:br>
              <a:rPr lang="ru-RU" sz="12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«Ванильное суфле» в горьком шоколаде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150г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8,5х8,5х17,5см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 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495,00 руб.</a:t>
            </a:r>
          </a:p>
        </p:txBody>
      </p:sp>
      <p:pic>
        <p:nvPicPr>
          <p:cNvPr id="16388" name="Picture 2" descr="C:\Documents and Settings\uss79\Рабочий стол\Новая папка (3)\063_28_Заба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20938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uss79\Рабочий стол\Новая папка (3)\143_15_Фейерверк-малы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28788"/>
            <a:ext cx="51308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4572000" y="620713"/>
            <a:ext cx="43211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Calibri" pitchFamily="34" charset="0"/>
              </a:rPr>
              <a:t>ПОДАРОК 019</a:t>
            </a:r>
          </a:p>
          <a:p>
            <a:pPr algn="ctr"/>
            <a:r>
              <a:rPr lang="ru-RU" sz="1100" b="1" i="1">
                <a:latin typeface="Calibri" pitchFamily="34" charset="0"/>
              </a:rPr>
              <a:t/>
            </a:r>
            <a:br>
              <a:rPr lang="ru-RU" sz="11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Мармелад желейный черничный, клубничный, </a:t>
            </a:r>
          </a:p>
          <a:p>
            <a:pPr algn="ctr"/>
            <a:r>
              <a:rPr lang="ru-RU" sz="1100" b="1">
                <a:latin typeface="Calibri" pitchFamily="34" charset="0"/>
              </a:rPr>
              <a:t>апельсиновый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260г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20,5х11х7см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 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535,00 руб.</a:t>
            </a:r>
          </a:p>
        </p:txBody>
      </p:sp>
      <p:pic>
        <p:nvPicPr>
          <p:cNvPr id="17411" name="Picture 2" descr="C:\Documents and Settings\uss79\Рабочий стол\Новая папка (3)\19_Подарок_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5538"/>
            <a:ext cx="460851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uss79\Рабочий стол\Новая папка (3)\097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5041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538" y="765175"/>
            <a:ext cx="4392612" cy="5327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ДЛЯ ВАС!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Шоколад белый фигурный декорированный, драже «Фундук  в белом шоколаде» декорированное, конфета  «Ванильное суфле» в горьком шоколаде декорированная, конфеты «Ассорти» декорированные со сливочной начинкой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100г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23х15х3,5см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805,00 руб.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179388" y="981075"/>
            <a:ext cx="4446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СУВЕНИР</a:t>
            </a:r>
          </a:p>
          <a:p>
            <a:pPr algn="ctr"/>
            <a:r>
              <a:rPr lang="ru-RU" sz="1100" b="1" i="1">
                <a:latin typeface="Calibri" pitchFamily="34" charset="0"/>
              </a:rPr>
              <a:t/>
            </a:r>
            <a:br>
              <a:rPr lang="ru-RU" sz="11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Конфеты «Шоколадное суфле» в горьком шоколаде декорированные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105г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23х8х5см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385,00 руб.</a:t>
            </a:r>
          </a:p>
        </p:txBody>
      </p:sp>
      <p:pic>
        <p:nvPicPr>
          <p:cNvPr id="19459" name="Picture 2" descr="C:\Documents and Settings\uss79\Рабочий стол\Новая папка (3)\052_14_Этюд_сувенир.jpg"/>
          <p:cNvPicPr>
            <a:picLocks noChangeAspect="1" noChangeArrowheads="1"/>
          </p:cNvPicPr>
          <p:nvPr/>
        </p:nvPicPr>
        <p:blipFill>
          <a:blip r:embed="rId3"/>
          <a:srcRect l="10587" t="13635" r="13145" b="18182"/>
          <a:stretch>
            <a:fillRect/>
          </a:stretch>
        </p:blipFill>
        <p:spPr bwMode="auto">
          <a:xfrm>
            <a:off x="250825" y="3068638"/>
            <a:ext cx="41767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uss79\Рабочий стол\Новая папка (3)\139_005_Лед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492375"/>
            <a:ext cx="39608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538" y="1052513"/>
            <a:ext cx="4465637" cy="19446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ЛЕДИ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i="1" dirty="0">
                <a:latin typeface="+mn-lt"/>
                <a:cs typeface="+mn-cs"/>
              </a:rPr>
              <a:t/>
            </a:r>
            <a:br>
              <a:rPr lang="ru-RU" sz="1100" b="1" i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Вложение:</a:t>
            </a:r>
            <a:br>
              <a:rPr lang="ru-RU" sz="1100" b="1" dirty="0">
                <a:latin typeface="+mn-lt"/>
                <a:cs typeface="+mn-cs"/>
              </a:rPr>
            </a:br>
            <a:r>
              <a:rPr lang="ru-RU" sz="1100" b="1" dirty="0">
                <a:latin typeface="+mn-lt"/>
                <a:cs typeface="+mn-cs"/>
              </a:rPr>
              <a:t>Драже «Фундук в белом шоколаде» декорированное,  мармелад желейный вишневый декорированный,  конфета  «Марципан» в горьком шоколаде, конфеты «Ассорти» декорированные со сливочной начинкой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Вес: 70г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Размер: 16х8х5см</a:t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/>
            </a:r>
            <a:br>
              <a:rPr lang="ru-RU" sz="1100" dirty="0">
                <a:latin typeface="+mn-lt"/>
                <a:cs typeface="+mn-cs"/>
              </a:rPr>
            </a:br>
            <a:r>
              <a:rPr lang="ru-RU" sz="1100" dirty="0">
                <a:latin typeface="+mn-lt"/>
                <a:cs typeface="+mn-cs"/>
              </a:rPr>
              <a:t>Стоимость: </a:t>
            </a:r>
            <a:r>
              <a:rPr lang="ru-RU" sz="1100" b="1" dirty="0">
                <a:solidFill>
                  <a:srgbClr val="FF0000"/>
                </a:solidFill>
                <a:latin typeface="+mn-lt"/>
                <a:cs typeface="+mn-cs"/>
              </a:rPr>
              <a:t>590,00 руб.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uss79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uss79\Рабочий стол\Новая папка (3)\28_Набор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5538"/>
            <a:ext cx="48244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538" y="836613"/>
            <a:ext cx="4429125" cy="5329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НАБОР 007</a:t>
            </a:r>
          </a:p>
          <a:p>
            <a:pPr algn="ctr"/>
            <a:r>
              <a:rPr lang="ru-RU" sz="1100" b="1" i="1">
                <a:latin typeface="Calibri" pitchFamily="34" charset="0"/>
              </a:rPr>
              <a:t/>
            </a:r>
            <a:br>
              <a:rPr lang="ru-RU" sz="1100" b="1" i="1">
                <a:latin typeface="Calibri" pitchFamily="34" charset="0"/>
              </a:rPr>
            </a:br>
            <a:r>
              <a:rPr lang="ru-RU" sz="1100" b="1">
                <a:latin typeface="Calibri" pitchFamily="34" charset="0"/>
              </a:rPr>
              <a:t>Вложение:</a:t>
            </a:r>
            <a:br>
              <a:rPr lang="ru-RU" sz="1100" b="1">
                <a:latin typeface="Calibri" pitchFamily="34" charset="0"/>
              </a:rPr>
            </a:br>
            <a:r>
              <a:rPr lang="ru-RU" sz="1100">
                <a:solidFill>
                  <a:schemeClr val="bg1"/>
                </a:solidFill>
                <a:latin typeface="Calibri" pitchFamily="34" charset="0"/>
              </a:rPr>
              <a:t>«»»»»»</a:t>
            </a:r>
            <a:r>
              <a:rPr lang="ru-RU" sz="1100" b="1">
                <a:latin typeface="Calibri" pitchFamily="34" charset="0"/>
              </a:rPr>
              <a:t> </a:t>
            </a:r>
            <a:r>
              <a:rPr lang="ru-RU" sz="1100" b="1"/>
              <a:t>«</a:t>
            </a:r>
            <a:r>
              <a:rPr lang="ru-RU" sz="1100" b="1">
                <a:latin typeface="Calibri" pitchFamily="34" charset="0"/>
              </a:rPr>
              <a:t>Подарок 012</a:t>
            </a:r>
            <a:r>
              <a:rPr lang="ru-RU" sz="1100" b="1"/>
              <a:t>»</a:t>
            </a:r>
            <a:r>
              <a:rPr lang="ru-RU" sz="1100" b="1">
                <a:latin typeface="Calibri" pitchFamily="34" charset="0"/>
              </a:rPr>
              <a:t> </a:t>
            </a:r>
            <a:r>
              <a:rPr lang="ru-RU" sz="1100">
                <a:latin typeface="Calibri" pitchFamily="34" charset="0"/>
              </a:rPr>
              <a:t>/ Вес: 315</a:t>
            </a:r>
            <a:r>
              <a:rPr lang="ru-RU" sz="1100"/>
              <a:t> </a:t>
            </a:r>
            <a:r>
              <a:rPr lang="ru-RU" sz="1100">
                <a:latin typeface="Calibri" pitchFamily="34" charset="0"/>
              </a:rPr>
              <a:t>г</a:t>
            </a:r>
          </a:p>
          <a:p>
            <a:pPr algn="ctr"/>
            <a:r>
              <a:rPr lang="ru-RU" sz="1100">
                <a:latin typeface="Calibri" pitchFamily="34" charset="0"/>
              </a:rPr>
              <a:t>Драже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Кедр в горьком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, 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Лайм в шоколаде </a:t>
            </a:r>
            <a:r>
              <a:rPr lang="en-US" sz="1100">
                <a:latin typeface="Calibri" pitchFamily="34" charset="0"/>
              </a:rPr>
              <a:t>“</a:t>
            </a:r>
            <a:r>
              <a:rPr lang="ru-RU" sz="1100">
                <a:latin typeface="Calibri" pitchFamily="34" charset="0"/>
              </a:rPr>
              <a:t>Мохито</a:t>
            </a:r>
            <a:r>
              <a:rPr lang="en-US" sz="1100">
                <a:latin typeface="Calibri" pitchFamily="34" charset="0"/>
              </a:rPr>
              <a:t>”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,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Фундук в молочном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, 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Миндаль в белом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 ;</a:t>
            </a:r>
          </a:p>
          <a:p>
            <a:pPr algn="ctr"/>
            <a:r>
              <a:rPr lang="ru-RU" sz="1100" b="1"/>
              <a:t>«</a:t>
            </a:r>
            <a:r>
              <a:rPr lang="ru-RU" sz="1100" b="1">
                <a:latin typeface="Calibri" pitchFamily="34" charset="0"/>
              </a:rPr>
              <a:t>Подарок 013</a:t>
            </a:r>
            <a:r>
              <a:rPr lang="ru-RU" sz="1100" b="1"/>
              <a:t>»</a:t>
            </a:r>
            <a:r>
              <a:rPr lang="ru-RU" sz="1100" b="1">
                <a:latin typeface="Calibri" pitchFamily="34" charset="0"/>
              </a:rPr>
              <a:t> </a:t>
            </a:r>
            <a:r>
              <a:rPr lang="ru-RU" sz="1100">
                <a:latin typeface="Calibri" pitchFamily="34" charset="0"/>
              </a:rPr>
              <a:t>/ Вес: 255</a:t>
            </a:r>
            <a:r>
              <a:rPr lang="ru-RU" sz="1100"/>
              <a:t> </a:t>
            </a:r>
            <a:r>
              <a:rPr lang="ru-RU" sz="1100">
                <a:latin typeface="Calibri" pitchFamily="34" charset="0"/>
              </a:rPr>
              <a:t>г Драже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Клубника в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 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Мандарин в 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,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Миндаль в горьком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 ;</a:t>
            </a:r>
          </a:p>
          <a:p>
            <a:pPr algn="ctr"/>
            <a:r>
              <a:rPr lang="ru-RU" sz="1100" b="1"/>
              <a:t>«</a:t>
            </a:r>
            <a:r>
              <a:rPr lang="ru-RU" sz="1100" b="1">
                <a:latin typeface="Calibri" pitchFamily="34" charset="0"/>
              </a:rPr>
              <a:t>Подарок 014</a:t>
            </a:r>
            <a:r>
              <a:rPr lang="ru-RU" sz="1100" b="1"/>
              <a:t>»</a:t>
            </a:r>
            <a:r>
              <a:rPr lang="ru-RU" sz="1100" b="1">
                <a:latin typeface="Calibri" pitchFamily="34" charset="0"/>
              </a:rPr>
              <a:t> </a:t>
            </a:r>
            <a:r>
              <a:rPr lang="ru-RU" sz="1100">
                <a:latin typeface="Calibri" pitchFamily="34" charset="0"/>
              </a:rPr>
              <a:t>/ Вес: 150г Драже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Клюква в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, </a:t>
            </a:r>
            <a:r>
              <a:rPr lang="ru-RU" sz="1100"/>
              <a:t>«</a:t>
            </a:r>
            <a:r>
              <a:rPr lang="ru-RU" sz="1100">
                <a:latin typeface="Calibri" pitchFamily="34" charset="0"/>
              </a:rPr>
              <a:t>Фундук в горьком шоколаде</a:t>
            </a:r>
            <a:r>
              <a:rPr lang="ru-RU" sz="1100"/>
              <a:t>»</a:t>
            </a:r>
            <a:r>
              <a:rPr lang="ru-RU" sz="1100">
                <a:latin typeface="Calibri" pitchFamily="34" charset="0"/>
              </a:rPr>
              <a:t> </a:t>
            </a:r>
          </a:p>
          <a:p>
            <a:pPr algn="ctr"/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Вес: 720г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Размер: 18х11х24см</a:t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>Стоимость :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>2670,00 руб.</a:t>
            </a:r>
          </a:p>
          <a:p>
            <a:pPr algn="ctr"/>
            <a:endParaRPr lang="ru-RU" sz="11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1100" b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1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1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100">
                <a:solidFill>
                  <a:srgbClr val="FF0000"/>
                </a:solidFill>
                <a:latin typeface="Calibri" pitchFamily="34" charset="0"/>
              </a:rPr>
            </a:br>
            <a:endParaRPr lang="ru-RU" sz="11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516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Карева</dc:creator>
  <cp:lastModifiedBy>E</cp:lastModifiedBy>
  <cp:revision>291</cp:revision>
  <dcterms:created xsi:type="dcterms:W3CDTF">2014-07-21T06:52:26Z</dcterms:created>
  <dcterms:modified xsi:type="dcterms:W3CDTF">2018-02-06T07:46:38Z</dcterms:modified>
</cp:coreProperties>
</file>